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7" r:id="rId3"/>
    <p:sldId id="285" r:id="rId4"/>
    <p:sldId id="274" r:id="rId5"/>
    <p:sldId id="275" r:id="rId6"/>
    <p:sldId id="287" r:id="rId7"/>
    <p:sldId id="258" r:id="rId8"/>
    <p:sldId id="259" r:id="rId9"/>
    <p:sldId id="260" r:id="rId11"/>
    <p:sldId id="261" r:id="rId12"/>
    <p:sldId id="276" r:id="rId13"/>
    <p:sldId id="277" r:id="rId14"/>
    <p:sldId id="262" r:id="rId15"/>
    <p:sldId id="263" r:id="rId16"/>
    <p:sldId id="266" r:id="rId17"/>
    <p:sldId id="272" r:id="rId18"/>
    <p:sldId id="267" r:id="rId19"/>
    <p:sldId id="268" r:id="rId20"/>
    <p:sldId id="271" r:id="rId21"/>
    <p:sldId id="278" r:id="rId22"/>
    <p:sldId id="279" r:id="rId23"/>
    <p:sldId id="280" r:id="rId24"/>
    <p:sldId id="269" r:id="rId25"/>
    <p:sldId id="281" r:id="rId26"/>
    <p:sldId id="282" r:id="rId27"/>
    <p:sldId id="288" r:id="rId28"/>
    <p:sldId id="289" r:id="rId29"/>
    <p:sldId id="290" r:id="rId30"/>
    <p:sldId id="292" r:id="rId31"/>
    <p:sldId id="293" r:id="rId32"/>
    <p:sldId id="284"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 name="Google Shape;129;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 name="Google Shape;129;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hyperlink" Target="https://www.esma.europa.eu/sites/default/files/2024-10/ESMA50-43599798-10379_Carbon_markets_report_2024.pdf&#13;" TargetMode="External"/><Relationship Id="rId3" Type="http://schemas.openxmlformats.org/officeDocument/2006/relationships/hyperlink" Target="https://openknowledge.worldbank.org/server/api/core/bitstreams/b98160d9-ca19-4a75-ad69-4b1d9e9319e3/content&#13;" TargetMode="External"/><Relationship Id="rId2" Type="http://schemas.openxmlformats.org/officeDocument/2006/relationships/hyperlink" Target="https://iklim.gov.tr/db/turkce/haberler/files/State%20and%20Trends%20of%20Carbon%20Pricing%202024-Full%20Report.pdf&#13;" TargetMode="External"/><Relationship Id="rId1" Type="http://schemas.openxmlformats.org/officeDocument/2006/relationships/hyperlink" Target="https://www.ey.com/content/dam/ey-unified-site/ey-com/en-in/insights/sustainability/images/ey-carbon-trading-an-emerging-commodity-class.pdf&#13;"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https://ieeexplore.ieee.org/abstract/document/10531735/figures#figure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124194"/>
          </a:xfrm>
        </p:spPr>
        <p:txBody>
          <a:bodyPr/>
          <a:lstStyle/>
          <a:p>
            <a:r>
              <a:rPr lang="en-IN" altLang="en-US" dirty="0" smtClean="0">
                <a:latin typeface="Arial Narrow" panose="020B0606020202030204" charset="0"/>
              </a:rPr>
              <a:t>CoBot - The Carbon Trade Ally</a:t>
            </a:r>
            <a:br>
              <a:rPr lang="en-US" dirty="0" smtClean="0">
                <a:latin typeface="Arial Narrow" panose="020B0606020202030204" charset="0"/>
              </a:rPr>
            </a:br>
            <a:r>
              <a:rPr lang="en-US" sz="3600" dirty="0" smtClean="0">
                <a:latin typeface="Arial Narrow" panose="020B0606020202030204" charset="0"/>
              </a:rPr>
              <a:t>Domain:</a:t>
            </a:r>
            <a:r>
              <a:rPr lang="en-IN" altLang="en-US" sz="3600" dirty="0" smtClean="0">
                <a:latin typeface="Arial Narrow" panose="020B0606020202030204" charset="0"/>
              </a:rPr>
              <a:t> AI</a:t>
            </a:r>
            <a:br>
              <a:rPr lang="en-US" dirty="0" smtClean="0">
                <a:latin typeface="Arial Narrow" panose="020B0606020202030204" charset="0"/>
              </a:rPr>
            </a:br>
            <a:r>
              <a:rPr lang="en-US" dirty="0" smtClean="0">
                <a:latin typeface="Arial Narrow" panose="020B0606020202030204" charset="0"/>
              </a:rPr>
              <a:t> </a:t>
            </a:r>
            <a:endParaRPr lang="en-IN" dirty="0">
              <a:latin typeface="Arial Narrow" panose="020B0606020202030204" charset="0"/>
            </a:endParaRPr>
          </a:p>
        </p:txBody>
      </p:sp>
      <p:sp>
        <p:nvSpPr>
          <p:cNvPr id="3" name="Subtitle 2"/>
          <p:cNvSpPr>
            <a:spLocks noGrp="1"/>
          </p:cNvSpPr>
          <p:nvPr>
            <p:ph type="subTitle" idx="1"/>
          </p:nvPr>
        </p:nvSpPr>
        <p:spPr>
          <a:xfrm>
            <a:off x="239395" y="4921250"/>
            <a:ext cx="11832590" cy="1655445"/>
          </a:xfrm>
        </p:spPr>
        <p:txBody>
          <a:bodyPr/>
          <a:lstStyle/>
          <a:p>
            <a:pPr algn="r"/>
            <a:r>
              <a:rPr lang="en-US" dirty="0" smtClean="0">
                <a:latin typeface="Arial Narrow" panose="020B0606020202030204" charset="0"/>
              </a:rPr>
              <a:t>Register Number:</a:t>
            </a:r>
            <a:r>
              <a:rPr lang="en-IN" altLang="en-US" dirty="0" smtClean="0">
                <a:latin typeface="Arial Narrow" panose="020B0606020202030204" charset="0"/>
              </a:rPr>
              <a:t> 24MSP3070</a:t>
            </a:r>
            <a:endParaRPr lang="en-US" dirty="0" smtClean="0">
              <a:latin typeface="Arial Narrow" panose="020B0606020202030204" charset="0"/>
            </a:endParaRPr>
          </a:p>
          <a:p>
            <a:pPr algn="r"/>
            <a:r>
              <a:rPr lang="en-US" dirty="0" smtClean="0">
                <a:latin typeface="Arial Narrow" panose="020B0606020202030204" charset="0"/>
              </a:rPr>
              <a:t>Name:</a:t>
            </a:r>
            <a:r>
              <a:rPr lang="en-IN" altLang="en-US" dirty="0" smtClean="0">
                <a:latin typeface="Arial Narrow" panose="020B0606020202030204" charset="0"/>
              </a:rPr>
              <a:t> DHARSHINI M</a:t>
            </a:r>
            <a:endParaRPr lang="en-US" dirty="0" smtClean="0">
              <a:latin typeface="Arial Narrow" panose="020B0606020202030204" charset="0"/>
            </a:endParaRPr>
          </a:p>
          <a:p>
            <a:pPr algn="r"/>
            <a:r>
              <a:rPr lang="en-US" dirty="0" smtClean="0">
                <a:latin typeface="Arial Narrow" panose="020B0606020202030204" charset="0"/>
              </a:rPr>
              <a:t>Date:</a:t>
            </a:r>
            <a:r>
              <a:rPr lang="en-IN" altLang="en-US" dirty="0" smtClean="0">
                <a:latin typeface="Arial Narrow" panose="020B0606020202030204" charset="0"/>
              </a:rPr>
              <a:t> June 20, 2025</a:t>
            </a:r>
            <a:endParaRPr lang="en-IN" altLang="en-US" dirty="0" smtClean="0">
              <a:latin typeface="Arial Narrow" panose="020B060602020203020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5468" y="0"/>
            <a:ext cx="7621064" cy="1695687"/>
          </a:xfrm>
          <a:prstGeom prst="rect">
            <a:avLst/>
          </a:prstGeom>
        </p:spPr>
      </p:pic>
      <p:sp>
        <p:nvSpPr>
          <p:cNvPr id="5" name="Rectangle 4"/>
          <p:cNvSpPr/>
          <p:nvPr/>
        </p:nvSpPr>
        <p:spPr>
          <a:xfrm>
            <a:off x="4227227" y="1816676"/>
            <a:ext cx="3507698" cy="584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3200" b="1" dirty="0" smtClean="0">
                <a:latin typeface="Arial Narrow" panose="020B0606020202030204" charset="0"/>
              </a:rPr>
              <a:t>Final</a:t>
            </a:r>
            <a:r>
              <a:rPr lang="en-US" sz="3200" b="1" dirty="0" smtClean="0">
                <a:latin typeface="Arial Narrow" panose="020B0606020202030204" charset="0"/>
              </a:rPr>
              <a:t> Review</a:t>
            </a:r>
            <a:endParaRPr lang="en-IN" sz="3200" b="1" dirty="0">
              <a:latin typeface="Arial Narrow" panose="020B0606020202030204" charset="0"/>
            </a:endParaRPr>
          </a:p>
        </p:txBody>
      </p:sp>
      <p:sp>
        <p:nvSpPr>
          <p:cNvPr id="6" name="Rectangle 5"/>
          <p:cNvSpPr/>
          <p:nvPr/>
        </p:nvSpPr>
        <p:spPr>
          <a:xfrm>
            <a:off x="239843" y="4781862"/>
            <a:ext cx="4916773" cy="17950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Narrow" panose="020B0606020202030204" charset="0"/>
              </a:rPr>
              <a:t>Course Code: </a:t>
            </a:r>
            <a:r>
              <a:rPr lang="en-US" dirty="0" smtClean="0"/>
              <a:t>CS7610</a:t>
            </a:r>
            <a:endParaRPr lang="en-US" dirty="0" smtClean="0">
              <a:latin typeface="Arial Narrow" panose="020B0606020202030204" charset="0"/>
            </a:endParaRPr>
          </a:p>
          <a:p>
            <a:r>
              <a:rPr lang="en-US" b="1" dirty="0" smtClean="0">
                <a:latin typeface="Arial Narrow" panose="020B0606020202030204" charset="0"/>
              </a:rPr>
              <a:t>Course Title: </a:t>
            </a:r>
            <a:r>
              <a:rPr lang="en-US" dirty="0"/>
              <a:t>Capstone </a:t>
            </a:r>
            <a:r>
              <a:rPr lang="en-US" dirty="0" smtClean="0"/>
              <a:t>Project</a:t>
            </a:r>
            <a:endParaRPr lang="en-US" dirty="0" smtClean="0"/>
          </a:p>
          <a:p>
            <a:r>
              <a:rPr lang="en-US" b="1" dirty="0" smtClean="0">
                <a:latin typeface="Arial Narrow" panose="020B0606020202030204" charset="0"/>
              </a:rPr>
              <a:t>Guide Name:</a:t>
            </a:r>
            <a:r>
              <a:rPr lang="en-IN" altLang="en-US" b="1" dirty="0" smtClean="0">
                <a:latin typeface="Arial Narrow" panose="020B0606020202030204" charset="0"/>
              </a:rPr>
              <a:t> </a:t>
            </a:r>
            <a:r>
              <a:rPr lang="en-IN" altLang="en-US" dirty="0" smtClean="0">
                <a:latin typeface="+mj-ea"/>
                <a:cs typeface="+mj-ea"/>
              </a:rPr>
              <a:t>Shiya</a:t>
            </a:r>
            <a:r>
              <a:rPr lang="en-US" altLang="en-US" dirty="0" smtClean="0">
                <a:latin typeface="+mj-ea"/>
                <a:cs typeface="+mj-ea"/>
              </a:rPr>
              <a:t>mala</a:t>
            </a:r>
            <a:r>
              <a:rPr lang="en-IN" altLang="en-US" dirty="0" smtClean="0">
                <a:latin typeface="+mj-ea"/>
                <a:cs typeface="+mj-ea"/>
              </a:rPr>
              <a:t> G</a:t>
            </a:r>
            <a:r>
              <a:rPr lang="en-US" altLang="en-US" dirty="0" smtClean="0">
                <a:latin typeface="+mj-ea"/>
                <a:cs typeface="+mj-ea"/>
              </a:rPr>
              <a:t>owri</a:t>
            </a:r>
            <a:r>
              <a:rPr lang="en-IN" altLang="en-US" dirty="0" smtClean="0">
                <a:latin typeface="+mj-ea"/>
                <a:cs typeface="+mj-ea"/>
              </a:rPr>
              <a:t> G</a:t>
            </a:r>
            <a:endParaRPr lang="en-IN" altLang="en-US" dirty="0" smtClean="0">
              <a:latin typeface="+mj-ea"/>
              <a:cs typeface="+mj-ea"/>
            </a:endParaRPr>
          </a:p>
        </p:txBody>
      </p:sp>
      <p:sp>
        <p:nvSpPr>
          <p:cNvPr id="7" name="Footer Placeholder 6"/>
          <p:cNvSpPr>
            <a:spLocks noGrp="1"/>
          </p:cNvSpPr>
          <p:nvPr>
            <p:ph type="ftr" sz="quarter" idx="11"/>
          </p:nvPr>
        </p:nvSpPr>
        <p:spPr>
          <a:xfrm>
            <a:off x="3277292" y="6356350"/>
            <a:ext cx="5637415" cy="325384"/>
          </a:xfrm>
        </p:spPr>
        <p:txBody>
          <a:bodyPr/>
          <a:lstStyle/>
          <a:p>
            <a:r>
              <a:rPr lang="en-US" b="1" dirty="0"/>
              <a:t>CS7610</a:t>
            </a:r>
            <a:endParaRPr lang="en-US" b="1" dirty="0">
              <a:latin typeface="Arial Narrow" panose="020B0606020202030204" charset="0"/>
            </a:endParaRPr>
          </a:p>
          <a:p>
            <a:r>
              <a:rPr lang="en-IN" b="1" dirty="0" smtClean="0">
                <a:latin typeface="Arial Narrow" panose="020B0606020202030204" charset="0"/>
              </a:rPr>
              <a:t> CAPSTONE PROJECT  </a:t>
            </a:r>
            <a:r>
              <a:rPr lang="en-IN" b="1" dirty="0" smtClean="0">
                <a:latin typeface="Arial Narrow" panose="020B0606020202030204" charset="0"/>
              </a:rPr>
              <a:t>, PGP, ICER, VIT Bangalore</a:t>
            </a:r>
            <a:endParaRPr lang="en-IN" b="1" dirty="0">
              <a:latin typeface="Arial Narrow" panose="020B0606020202030204" charset="0"/>
            </a:endParaRPr>
          </a:p>
        </p:txBody>
      </p:sp>
      <p:sp>
        <p:nvSpPr>
          <p:cNvPr id="8" name="Slide Number Placeholder 7"/>
          <p:cNvSpPr>
            <a:spLocks noGrp="1"/>
          </p:cNvSpPr>
          <p:nvPr>
            <p:ph type="sldNum" sz="quarter" idx="12"/>
          </p:nvPr>
        </p:nvSpPr>
        <p:spPr/>
        <p:txBody>
          <a:bodyPr/>
          <a:lstStyle/>
          <a:p>
            <a:fld id="{90EDC104-672A-4227-99C4-0E2CC007FDBA}" type="slidenum">
              <a:rPr lang="en-IN" smtClean="0"/>
            </a:fld>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Table 8"/>
          <p:cNvGraphicFramePr/>
          <p:nvPr>
            <p:custDataLst>
              <p:tags r:id="rId1"/>
            </p:custDataLst>
          </p:nvPr>
        </p:nvGraphicFramePr>
        <p:xfrm>
          <a:off x="492125" y="965835"/>
          <a:ext cx="11294110" cy="5120640"/>
        </p:xfrm>
        <a:graphic>
          <a:graphicData uri="http://schemas.openxmlformats.org/drawingml/2006/table">
            <a:tbl>
              <a:tblPr/>
              <a:tblGrid>
                <a:gridCol w="1411763"/>
                <a:gridCol w="1411763"/>
                <a:gridCol w="1411763"/>
                <a:gridCol w="1411763"/>
                <a:gridCol w="1411763"/>
                <a:gridCol w="1411763"/>
                <a:gridCol w="1411763"/>
                <a:gridCol w="1411763"/>
              </a:tblGrid>
              <a:tr h="1706880">
                <a:tc>
                  <a:txBody>
                    <a:bodyPr/>
                    <a:p>
                      <a:pPr algn="ctr"/>
                      <a:r>
                        <a:rPr sz="1400" b="1">
                          <a:latin typeface="Times New Roman" panose="02020603050405020304" pitchFamily="18" charset="0"/>
                          <a:cs typeface="Times New Roman" panose="02020603050405020304" pitchFamily="18" charset="0"/>
                        </a:rPr>
                        <a:t>Title of the Paper</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Authors</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Journal Name/Conference Title &amp; Publisher</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Year of Publication</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Methodology Used</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Outcome</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Limitations of the Research</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Points Taken into Consideration for Methodology</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06880">
                <a:tc>
                  <a:txBody>
                    <a:bodyPr/>
                    <a:p>
                      <a:pPr algn="ctr"/>
                      <a:r>
                        <a:rPr sz="1400" b="1">
                          <a:latin typeface="Times New Roman" panose="02020603050405020304" pitchFamily="18" charset="0"/>
                          <a:cs typeface="Times New Roman" panose="02020603050405020304" pitchFamily="18" charset="0"/>
                        </a:rPr>
                        <a:t>Efficiency-Driven Custom Chatbot Development: Unleashing LangChain, RAG, and Performance-Optimized LLM Fusion</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Vidivelli, S., Manikandan, R., &amp; Dharunbalaji, A.</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CMC-Computers, Materials &amp; Continua</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2024</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LangChain-based RAG pipeline with optimized embedding and prompt engineering.</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Built a fast, efficient custom chatbot with improved latency and performance.</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Focused only on framework speed, less on domain-specific accuracy.</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Chose LangChain for modular design, and optimized chunk size and model latency.</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06880">
                <a:tc>
                  <a:txBody>
                    <a:bodyPr/>
                    <a:p>
                      <a:pPr algn="ctr"/>
                      <a:r>
                        <a:rPr sz="1400" b="1">
                          <a:latin typeface="Times New Roman" panose="02020603050405020304" pitchFamily="18" charset="0"/>
                          <a:cs typeface="Times New Roman" panose="02020603050405020304" pitchFamily="18" charset="0"/>
                        </a:rPr>
                        <a:t>Carbon Trading</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Raymond, L.</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Edward Elgar Publishing (Book Chapter)</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2024</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Conceptual and economic analysis of carbon trading markets.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Provided in-depth understanding of global carbon market principles and mechanisms.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Theoretical in nature; lacks practical AI application or implementation.</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Highlights market challenges, compliance, and trading flows useful for designing query datasets.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
        <p:nvSpPr>
          <p:cNvPr id="13" name="Text Box 12"/>
          <p:cNvSpPr txBox="1"/>
          <p:nvPr/>
        </p:nvSpPr>
        <p:spPr>
          <a:xfrm>
            <a:off x="3186430" y="231140"/>
            <a:ext cx="6096000" cy="432435"/>
          </a:xfrm>
          <a:prstGeom prst="rect">
            <a:avLst/>
          </a:prstGeom>
          <a:noFill/>
        </p:spPr>
        <p:txBody>
          <a:bodyPr wrap="square" rtlCol="0" anchor="t">
            <a:spAutoFit/>
          </a:bodyPr>
          <a:p>
            <a:pPr algn="ctr"/>
            <a:r>
              <a:rPr lang="en-US" sz="2220" b="1">
                <a:latin typeface="Arial Narrow" panose="020B0606020202030204"/>
                <a:ea typeface="Arial Narrow" panose="020B0606020202030204"/>
                <a:cs typeface="Arial Narrow" panose="020B0606020202030204"/>
                <a:sym typeface="Arial Narrow" panose="020B0606020202030204"/>
              </a:rPr>
              <a:t>Review of Related Literature</a:t>
            </a:r>
            <a:endParaRPr lang="en-US" sz="2220" b="1">
              <a:latin typeface="Arial Narrow" panose="020B0606020202030204"/>
              <a:ea typeface="Arial Narrow" panose="020B0606020202030204"/>
              <a:cs typeface="Arial Narrow" panose="020B0606020202030204"/>
              <a:sym typeface="Arial Narrow" panose="020B0606020202030204"/>
            </a:endParaRPr>
          </a:p>
        </p:txBody>
      </p:sp>
      <p:sp>
        <p:nvSpPr>
          <p:cNvPr id="14" name="Footer Placeholder 13"/>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Content Placeholder 10"/>
          <p:cNvGraphicFramePr/>
          <p:nvPr>
            <p:ph sz="half" idx="1"/>
            <p:custDataLst>
              <p:tags r:id="rId1"/>
            </p:custDataLst>
          </p:nvPr>
        </p:nvGraphicFramePr>
        <p:xfrm>
          <a:off x="560705" y="848995"/>
          <a:ext cx="11156950" cy="5394960"/>
        </p:xfrm>
        <a:graphic>
          <a:graphicData uri="http://schemas.openxmlformats.org/drawingml/2006/table">
            <a:tbl>
              <a:tblPr/>
              <a:tblGrid>
                <a:gridCol w="1991360"/>
                <a:gridCol w="1346835"/>
                <a:gridCol w="1303020"/>
                <a:gridCol w="1303020"/>
                <a:gridCol w="1303655"/>
                <a:gridCol w="1302385"/>
                <a:gridCol w="1303655"/>
                <a:gridCol w="1303020"/>
              </a:tblGrid>
              <a:tr h="1798320">
                <a:tc>
                  <a:txBody>
                    <a:bodyPr/>
                    <a:p>
                      <a:pPr algn="ctr"/>
                      <a:r>
                        <a:rPr sz="1400" b="1">
                          <a:latin typeface="Times New Roman" panose="02020603050405020304" pitchFamily="18" charset="0"/>
                          <a:cs typeface="Times New Roman" panose="02020603050405020304" pitchFamily="18" charset="0"/>
                        </a:rPr>
                        <a:t>Title of the Paper</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Authors</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Journal Name/Conference Title &amp; Publisher</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Year of Publication</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Methodology Used</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Outcome</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Limitations of the Research</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pitchFamily="18" charset="0"/>
                          <a:cs typeface="Times New Roman" panose="02020603050405020304" pitchFamily="18" charset="0"/>
                        </a:rPr>
                        <a:t>Points Taken into Consideration for Methodology</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98320">
                <a:tc>
                  <a:txBody>
                    <a:bodyPr/>
                    <a:p>
                      <a:pPr algn="ctr"/>
                      <a:r>
                        <a:rPr sz="1400" b="1">
                          <a:latin typeface="Times New Roman" panose="02020603050405020304" pitchFamily="18" charset="0"/>
                          <a:cs typeface="Times New Roman" panose="02020603050405020304" pitchFamily="18" charset="0"/>
                        </a:rPr>
                        <a:t>LLM and RAG Powered Chatbot for the College of Computer Science and Mathematics at the University of Mosul</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Mustafa, B. S., &amp; Madhi, Y. E.</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International Research Journal of Innovations in Engineering and Technology</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2024</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RAG framework with LangChain and LLM to support internal academic queries.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Created a local domain-specific chatbot for university-related queries.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Limited scope and performance optimization; not generalized to other sectors.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Demonstrates effectiveness of using RAG in restricted academic environments.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98320">
                <a:tc>
                  <a:txBody>
                    <a:bodyPr/>
                    <a:p>
                      <a:pPr algn="ctr"/>
                      <a:r>
                        <a:rPr sz="1400" b="1">
                          <a:latin typeface="Times New Roman" panose="02020603050405020304" pitchFamily="18" charset="0"/>
                          <a:cs typeface="Times New Roman" panose="02020603050405020304" pitchFamily="18" charset="0"/>
                        </a:rPr>
                        <a:t>Preventing the Immense Increase in the Life-Cycle Energy and Carbon Footprints of LLM-Powered Intelligent Chatbots</a:t>
                      </a:r>
                      <a:endParaRPr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Jiang, P., Sonne, C., Li, W., You, F., &amp; You, 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Engineering (Elsevier)</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2024</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Life-cycle assessment (LCA) methodology on LLM-powered chatbots.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Identified energy and carbon costs of deploying intelligent LLMs.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Does not offer direct solutions to reduce footprint.</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pitchFamily="18" charset="0"/>
                          <a:cs typeface="Times New Roman" panose="02020603050405020304" pitchFamily="18" charset="0"/>
                        </a:rPr>
                        <a:t>Emphasizes the need for lightweight, low-energy chatbot architectures.</a:t>
                      </a:r>
                      <a:endParaRPr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
        <p:nvSpPr>
          <p:cNvPr id="7" name="Text Box 6"/>
          <p:cNvSpPr txBox="1"/>
          <p:nvPr/>
        </p:nvSpPr>
        <p:spPr>
          <a:xfrm>
            <a:off x="3356610" y="145415"/>
            <a:ext cx="6096000" cy="432435"/>
          </a:xfrm>
          <a:prstGeom prst="rect">
            <a:avLst/>
          </a:prstGeom>
          <a:noFill/>
        </p:spPr>
        <p:txBody>
          <a:bodyPr wrap="square" rtlCol="0" anchor="t">
            <a:spAutoFit/>
          </a:bodyPr>
          <a:p>
            <a:pPr algn="ctr"/>
            <a:r>
              <a:rPr lang="en-US" sz="2220" b="1">
                <a:latin typeface="Arial Narrow" panose="020B0606020202030204"/>
                <a:ea typeface="Arial Narrow" panose="020B0606020202030204"/>
                <a:cs typeface="Arial Narrow" panose="020B0606020202030204"/>
                <a:sym typeface="Arial Narrow" panose="020B0606020202030204"/>
              </a:rPr>
              <a:t>Review of Related Literature</a:t>
            </a:r>
            <a:endParaRPr lang="en-US" sz="2220" b="1">
              <a:latin typeface="Arial Narrow" panose="020B0606020202030204"/>
              <a:ea typeface="Arial Narrow" panose="020B0606020202030204"/>
              <a:cs typeface="Arial Narrow" panose="020B0606020202030204"/>
              <a:sym typeface="Arial Narrow" panose="020B0606020202030204"/>
            </a:endParaRPr>
          </a:p>
        </p:txBody>
      </p:sp>
      <p:sp>
        <p:nvSpPr>
          <p:cNvPr id="8" name="Footer Placeholder 7"/>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charset="0"/>
              </a:rPr>
              <a:t>Dataset</a:t>
            </a:r>
            <a:endParaRPr lang="en-IN" b="1" dirty="0">
              <a:latin typeface="Arial Narrow" panose="020B0606020202030204" charset="0"/>
            </a:endParaRPr>
          </a:p>
        </p:txBody>
      </p:sp>
      <p:sp>
        <p:nvSpPr>
          <p:cNvPr id="3" name="Content Placeholder 2"/>
          <p:cNvSpPr>
            <a:spLocks noGrp="1"/>
          </p:cNvSpPr>
          <p:nvPr>
            <p:ph idx="1"/>
          </p:nvPr>
        </p:nvSpPr>
        <p:spPr>
          <a:xfrm>
            <a:off x="838200" y="2091055"/>
            <a:ext cx="10515600" cy="4351338"/>
          </a:xfrm>
        </p:spPr>
        <p:txBody>
          <a:bodyPr>
            <a:normAutofit/>
          </a:bodyPr>
          <a:lstStyle/>
          <a:p>
            <a:pPr marL="0" indent="0" algn="just">
              <a:buNone/>
            </a:pPr>
            <a:endParaRPr 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r>
              <a:rPr lang="en-US" altLang="en-US" sz="1600" dirty="0" smtClean="0">
                <a:latin typeface="Times New Roman" panose="02020603050405020304" pitchFamily="18" charset="0"/>
                <a:cs typeface="Times New Roman" panose="02020603050405020304" pitchFamily="18" charset="0"/>
                <a:hlinkClick r:id="rId1" action="ppaction://hlinkfile"/>
              </a:rPr>
              <a:t>https://www.ey.com/content/dam/ey-unified-site/ey-com/en-in/insights/sustainability/images/ey-carbon-trading-an-emerging-commodity-class.pdf</a:t>
            </a: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r>
              <a:rPr lang="en-US" altLang="en-US" sz="1600" dirty="0" smtClean="0">
                <a:latin typeface="Times New Roman" panose="02020603050405020304" pitchFamily="18" charset="0"/>
                <a:cs typeface="Times New Roman" panose="02020603050405020304" pitchFamily="18" charset="0"/>
                <a:hlinkClick r:id="rId2" action="ppaction://hlinkfile"/>
              </a:rPr>
              <a:t>https://iklim.gov.tr/db/turkce/haberler/files/State%20and%20Trends%20of%20Carbon%20Pricing%202024-Full%20Report.pdf</a:t>
            </a: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r>
              <a:rPr lang="en-US" altLang="en-US" sz="1600" dirty="0" smtClean="0">
                <a:latin typeface="Times New Roman" panose="02020603050405020304" pitchFamily="18" charset="0"/>
                <a:cs typeface="Times New Roman" panose="02020603050405020304" pitchFamily="18" charset="0"/>
                <a:hlinkClick r:id="rId3" action="ppaction://hlinkfile"/>
              </a:rPr>
              <a:t>https://openknowledge.worldbank.org/server/api/core/bitstreams/b98160d9-ca19-4a75-ad69-4b1d9e9319e3/content</a:t>
            </a: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endParaRPr lang="en-US" alt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romanLcPeriod"/>
            </a:pPr>
            <a:r>
              <a:rPr lang="en-US" altLang="en-US" sz="1600" dirty="0" smtClean="0">
                <a:latin typeface="Times New Roman" panose="02020603050405020304" pitchFamily="18" charset="0"/>
                <a:cs typeface="Times New Roman" panose="02020603050405020304" pitchFamily="18" charset="0"/>
                <a:hlinkClick r:id="rId4" action="ppaction://hlinkfile"/>
              </a:rPr>
              <a:t>https://www.esma.europa.eu/sites/default/files/2024-10/ESMA50-43599798-10379_Carbon_markets_report_2024.pdf</a:t>
            </a:r>
            <a:endParaRPr lang="en-US" altLang="en-US" sz="1600" dirty="0" smtClean="0">
              <a:latin typeface="Times New Roman" panose="02020603050405020304" pitchFamily="18" charset="0"/>
              <a:cs typeface="Times New Roman" panose="02020603050405020304" pitchFamily="18" charset="0"/>
            </a:endParaRPr>
          </a:p>
          <a:p>
            <a:pPr marL="0" indent="0" algn="just">
              <a:buNone/>
            </a:pP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5" name="Slide Number Placeholder 4"/>
          <p:cNvSpPr>
            <a:spLocks noGrp="1"/>
          </p:cNvSpPr>
          <p:nvPr>
            <p:ph type="sldNum" sz="quarter" idx="12"/>
          </p:nvPr>
        </p:nvSpPr>
        <p:spPr/>
        <p:txBody>
          <a:bodyPr/>
          <a:lstStyle/>
          <a:p>
            <a:fld id="{90EDC104-672A-4227-99C4-0E2CC007FDBA}" type="slidenum">
              <a:rPr lang="en-IN" smtClean="0"/>
            </a:fld>
            <a:endParaRPr lang="en-IN"/>
          </a:p>
        </p:txBody>
      </p:sp>
      <p:sp>
        <p:nvSpPr>
          <p:cNvPr id="6" name="Text Box 5"/>
          <p:cNvSpPr txBox="1"/>
          <p:nvPr/>
        </p:nvSpPr>
        <p:spPr>
          <a:xfrm>
            <a:off x="971550" y="1322705"/>
            <a:ext cx="6096000" cy="768350"/>
          </a:xfrm>
          <a:prstGeom prst="rect">
            <a:avLst/>
          </a:prstGeom>
          <a:noFill/>
        </p:spPr>
        <p:txBody>
          <a:bodyPr wrap="square" rtlCol="0" anchor="t">
            <a:spAutoFit/>
          </a:bodyPr>
          <a:p>
            <a:r>
              <a:rPr lang="en-IN" altLang="en-US" sz="4400" dirty="0" smtClean="0">
                <a:latin typeface="Arial Narrow" panose="020B0606020202030204" charset="0"/>
                <a:sym typeface="+mn-ea"/>
              </a:rPr>
              <a:t>Source</a:t>
            </a:r>
            <a:r>
              <a:rPr lang="en-US" sz="4400" dirty="0" smtClean="0">
                <a:latin typeface="Arial Narrow" panose="020B0606020202030204" charset="0"/>
                <a:sym typeface="+mn-ea"/>
              </a:rPr>
              <a:t> of the dataset</a:t>
            </a:r>
            <a:endParaRPr lang="en-US" sz="4400" dirty="0" smtClean="0">
              <a:latin typeface="Arial Narrow" panose="020B0606020202030204"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smtClean="0">
                <a:latin typeface="Arial Narrow" panose="020B0606020202030204" charset="0"/>
                <a:sym typeface="+mn-ea"/>
              </a:rPr>
              <a:t>Screenshot of the dataset</a:t>
            </a:r>
            <a:endParaRPr lang="en-US"/>
          </a:p>
        </p:txBody>
      </p:sp>
      <p:pic>
        <p:nvPicPr>
          <p:cNvPr id="6" name="Content Placeholder 5"/>
          <p:cNvPicPr>
            <a:picLocks noChangeAspect="1"/>
          </p:cNvPicPr>
          <p:nvPr>
            <p:ph idx="1"/>
          </p:nvPr>
        </p:nvPicPr>
        <p:blipFill>
          <a:blip r:embed="rId1"/>
          <a:stretch>
            <a:fillRect/>
          </a:stretch>
        </p:blipFill>
        <p:spPr>
          <a:xfrm>
            <a:off x="2042160" y="1903095"/>
            <a:ext cx="8107045" cy="3832860"/>
          </a:xfrm>
          <a:prstGeom prst="rect">
            <a:avLst/>
          </a:prstGeom>
        </p:spPr>
      </p:pic>
      <p:sp>
        <p:nvSpPr>
          <p:cNvPr id="4" name="Footer Placeholder 3"/>
          <p:cNvSpPr>
            <a:spLocks noGrp="1"/>
          </p:cNvSpPr>
          <p:nvPr>
            <p:ph type="ftr" sz="quarter" idx="11"/>
          </p:nvPr>
        </p:nvSpPr>
        <p:spPr/>
        <p:txBody>
          <a:bodyPr/>
          <a:p>
            <a:r>
              <a:rPr lang="en-IN" smtClean="0"/>
              <a:t>CS7610  CAPSTONE PROJECT  , PGP, ICER, VIT Bangalore</a:t>
            </a:r>
            <a:endParaRPr lang="en-IN"/>
          </a:p>
        </p:txBody>
      </p:sp>
      <p:sp>
        <p:nvSpPr>
          <p:cNvPr id="5" name="Slide Number Placeholder 4"/>
          <p:cNvSpPr>
            <a:spLocks noGrp="1"/>
          </p:cNvSpPr>
          <p:nvPr>
            <p:ph type="sldNum" sz="quarter" idx="12"/>
          </p:nvPr>
        </p:nvSpPr>
        <p:spPr/>
        <p:txBody>
          <a:bodyPr/>
          <a:p>
            <a:fld id="{90EDC104-672A-4227-99C4-0E2CC007FDBA}"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6"/>
          <p:cNvSpPr txBox="1"/>
          <p:nvPr>
            <p:ph type="title"/>
          </p:nvPr>
        </p:nvSpPr>
        <p:spPr>
          <a:xfrm>
            <a:off x="2235200" y="316865"/>
            <a:ext cx="9554845" cy="1366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Narrow" panose="020B0606020202030204"/>
              <a:buNone/>
            </a:pPr>
            <a:r>
              <a:rPr lang="en-US" b="1">
                <a:latin typeface="Arial Narrow" panose="020B0606020202030204"/>
                <a:ea typeface="Arial Narrow" panose="020B0606020202030204"/>
                <a:cs typeface="Arial Narrow" panose="020B0606020202030204"/>
                <a:sym typeface="Arial Narrow" panose="020B0606020202030204"/>
              </a:rPr>
              <a:t>Proposed Methodology</a:t>
            </a:r>
            <a:r>
              <a:rPr lang="en-IN" altLang="en-US" b="1">
                <a:latin typeface="Arial Narrow" panose="020B0606020202030204"/>
                <a:ea typeface="Arial Narrow" panose="020B0606020202030204"/>
                <a:cs typeface="Arial Narrow" panose="020B0606020202030204"/>
                <a:sym typeface="Arial Narrow" panose="020B0606020202030204"/>
              </a:rPr>
              <a:t> - Architecture Diagram</a:t>
            </a:r>
            <a:endParaRPr lang="en-IN" altLang="en-US" b="1">
              <a:latin typeface="Arial Narrow" panose="020B0606020202030204"/>
              <a:ea typeface="Arial Narrow" panose="020B0606020202030204"/>
              <a:cs typeface="Arial Narrow" panose="020B0606020202030204"/>
              <a:sym typeface="Arial Narrow" panose="020B0606020202030204"/>
            </a:endParaRPr>
          </a:p>
        </p:txBody>
      </p:sp>
      <p:sp>
        <p:nvSpPr>
          <p:cNvPr id="133" name="Google Shape;133;p6"/>
          <p:cNvSpPr txBox="1"/>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CS6501 Project I PGP, ICER, VIT Bangalore</a:t>
            </a:r>
            <a:endParaRPr lang="en-US"/>
          </a:p>
        </p:txBody>
      </p:sp>
      <p:sp>
        <p:nvSpPr>
          <p:cNvPr id="134" name="Google Shape;134;p6"/>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8" name="Picture Placeholder 7"/>
          <p:cNvPicPr>
            <a:picLocks noChangeAspect="1"/>
          </p:cNvPicPr>
          <p:nvPr>
            <p:ph type="pic" idx="2"/>
          </p:nvPr>
        </p:nvPicPr>
        <p:blipFill>
          <a:blip r:embed="rId1">
            <a:clrChange>
              <a:clrFrom>
                <a:srgbClr val="FFFFFF">
                  <a:alpha val="100000"/>
                </a:srgbClr>
              </a:clrFrom>
              <a:clrTo>
                <a:srgbClr val="FFFFFF">
                  <a:alpha val="100000"/>
                  <a:alpha val="0"/>
                </a:srgbClr>
              </a:clrTo>
            </a:clrChange>
          </a:blip>
          <a:stretch>
            <a:fillRect/>
          </a:stretch>
        </p:blipFill>
        <p:spPr>
          <a:xfrm>
            <a:off x="1271270" y="1917065"/>
            <a:ext cx="9992360" cy="3500120"/>
          </a:xfrm>
          <a:prstGeom prst="rect">
            <a:avLst/>
          </a:prstGeom>
          <a:solidFill>
            <a:schemeClr val="accent4">
              <a:lumMod val="20000"/>
              <a:lumOff val="80000"/>
            </a:schemeClr>
          </a:solidFill>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6"/>
          <p:cNvSpPr txBox="1"/>
          <p:nvPr>
            <p:ph type="title"/>
          </p:nvPr>
        </p:nvSpPr>
        <p:spPr>
          <a:xfrm>
            <a:off x="2446655" y="237490"/>
            <a:ext cx="7075805" cy="8477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Narrow" panose="020B0606020202030204"/>
              <a:buNone/>
            </a:pPr>
            <a:r>
              <a:rPr lang="en-US" sz="3200" b="1">
                <a:latin typeface="Arial Narrow" panose="020B0606020202030204"/>
                <a:ea typeface="Arial Narrow" panose="020B0606020202030204"/>
                <a:cs typeface="Arial Narrow" panose="020B0606020202030204"/>
                <a:sym typeface="Arial Narrow" panose="020B0606020202030204"/>
              </a:rPr>
              <a:t>Proposed Methodology</a:t>
            </a:r>
            <a:r>
              <a:rPr lang="en-IN" altLang="en-US" sz="3200" b="1">
                <a:latin typeface="Arial Narrow" panose="020B0606020202030204"/>
                <a:ea typeface="Arial Narrow" panose="020B0606020202030204"/>
                <a:cs typeface="Arial Narrow" panose="020B0606020202030204"/>
                <a:sym typeface="Arial Narrow" panose="020B0606020202030204"/>
              </a:rPr>
              <a:t> - Working Flow</a:t>
            </a:r>
            <a:endParaRPr lang="en-IN" altLang="en-US" sz="3200" b="1">
              <a:latin typeface="Arial Narrow" panose="020B0606020202030204"/>
              <a:ea typeface="Arial Narrow" panose="020B0606020202030204"/>
              <a:cs typeface="Arial Narrow" panose="020B0606020202030204"/>
              <a:sym typeface="Arial Narrow" panose="020B0606020202030204"/>
            </a:endParaRPr>
          </a:p>
        </p:txBody>
      </p:sp>
      <p:sp>
        <p:nvSpPr>
          <p:cNvPr id="133" name="Google Shape;133;p6"/>
          <p:cNvSpPr txBox="1"/>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CS6501 Project I PGP, ICER, VIT Bangalore</a:t>
            </a:r>
            <a:endParaRPr lang="en-US"/>
          </a:p>
        </p:txBody>
      </p:sp>
      <p:sp>
        <p:nvSpPr>
          <p:cNvPr id="134" name="Google Shape;134;p6"/>
          <p:cNvSpPr txBox="1"/>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 name="Content Placeholder 1"/>
          <p:cNvPicPr>
            <a:picLocks noChangeAspect="1"/>
          </p:cNvPicPr>
          <p:nvPr>
            <p:ph idx="1"/>
          </p:nvPr>
        </p:nvPicPr>
        <p:blipFill>
          <a:blip r:embed="rId1"/>
          <a:srcRect l="3568" r="4270" b="11725"/>
          <a:stretch>
            <a:fillRect/>
          </a:stretch>
        </p:blipFill>
        <p:spPr>
          <a:xfrm>
            <a:off x="1986280" y="1366520"/>
            <a:ext cx="8220075" cy="4914900"/>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Narrow" panose="020B0606020202030204"/>
                <a:ea typeface="Arial Narrow" panose="020B0606020202030204"/>
                <a:cs typeface="Arial Narrow" panose="020B0606020202030204"/>
                <a:sym typeface="Arial Narrow" panose="020B0606020202030204"/>
              </a:rPr>
              <a:t>Proposed Methodology</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p:nvPr>
            <p:ph idx="1"/>
          </p:nvPr>
        </p:nvSpPr>
        <p:spPr>
          <a:xfrm>
            <a:off x="838200" y="1825625"/>
            <a:ext cx="10515600" cy="4351338"/>
          </a:xfrm>
        </p:spPr>
        <p:txBody>
          <a:bodyPr>
            <a:noAutofit/>
          </a:bodyPr>
          <a:p>
            <a:pPr marL="0" indent="0">
              <a:buNone/>
            </a:pPr>
            <a:r>
              <a:rPr lang="en-IN" altLang="en-US" sz="2000" b="1" u="sng">
                <a:solidFill>
                  <a:schemeClr val="accent5">
                    <a:lumMod val="75000"/>
                  </a:schemeClr>
                </a:solidFill>
                <a:latin typeface="Times New Roman" panose="02020603050405020304" pitchFamily="18" charset="0"/>
                <a:cs typeface="Times New Roman" panose="02020603050405020304" pitchFamily="18" charset="0"/>
              </a:rPr>
              <a:t> STEP 01: DATA INGESTION: </a:t>
            </a:r>
            <a:endParaRPr lang="en-IN" altLang="en-US" sz="2000" b="1" u="sng">
              <a:solidFill>
                <a:schemeClr val="accent5">
                  <a:lumMod val="7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Users input applicable carbon trading documents (PDFs, reports, regulations,</a:t>
            </a:r>
            <a:r>
              <a:rPr lang="en-IN" altLang="en-US" sz="2000">
                <a:solidFill>
                  <a:schemeClr val="tx1"/>
                </a:solidFill>
                <a:latin typeface="Times New Roman" panose="02020603050405020304" pitchFamily="18" charset="0"/>
                <a:cs typeface="Times New Roman" panose="02020603050405020304" pitchFamily="18" charset="0"/>
              </a:rPr>
              <a:t> so on..</a:t>
            </a:r>
            <a:r>
              <a:rPr lang="en-US" altLang="en-US" sz="2000">
                <a:solidFill>
                  <a:schemeClr val="tx1"/>
                </a:solidFill>
                <a:latin typeface="Times New Roman" panose="02020603050405020304" pitchFamily="18" charset="0"/>
                <a:cs typeface="Times New Roman" panose="02020603050405020304" pitchFamily="18" charset="0"/>
              </a:rPr>
              <a:t>).</a:t>
            </a:r>
            <a:endParaRPr lang="en-US" altLang="en-US" sz="200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US" altLang="en-US" sz="2000">
                <a:solidFill>
                  <a:schemeClr val="tx1"/>
                </a:solidFill>
                <a:latin typeface="Times New Roman" panose="02020603050405020304" pitchFamily="18" charset="0"/>
                <a:cs typeface="Times New Roman" panose="02020603050405020304" pitchFamily="18" charset="0"/>
              </a:rPr>
              <a:t> The system breaks down into text chunks and processes them efficiently.</a:t>
            </a:r>
            <a:endParaRPr lang="en-US" altLang="en-US" sz="2000">
              <a:solidFill>
                <a:schemeClr val="tx1"/>
              </a:solidFill>
              <a:latin typeface="Times New Roman" panose="02020603050405020304" pitchFamily="18" charset="0"/>
              <a:cs typeface="Times New Roman" panose="02020603050405020304" pitchFamily="18" charset="0"/>
            </a:endParaRPr>
          </a:p>
          <a:p>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None/>
            </a:pPr>
            <a:r>
              <a:rPr lang="en-IN" altLang="en-US" sz="2000" b="1" u="sng">
                <a:solidFill>
                  <a:schemeClr val="accent5">
                    <a:lumMod val="75000"/>
                  </a:schemeClr>
                </a:solidFill>
                <a:latin typeface="Times New Roman" panose="02020603050405020304" pitchFamily="18" charset="0"/>
                <a:cs typeface="Times New Roman" panose="02020603050405020304" pitchFamily="18" charset="0"/>
                <a:sym typeface="+mn-ea"/>
              </a:rPr>
              <a:t>STEP 02: </a:t>
            </a:r>
            <a:r>
              <a:rPr lang="en-IN" altLang="en-US" sz="2000" b="1" u="sng">
                <a:solidFill>
                  <a:schemeClr val="accent5">
                    <a:lumMod val="75000"/>
                  </a:schemeClr>
                </a:solidFill>
                <a:latin typeface="Times New Roman" panose="02020603050405020304" pitchFamily="18" charset="0"/>
                <a:cs typeface="Times New Roman" panose="02020603050405020304" pitchFamily="18" charset="0"/>
              </a:rPr>
              <a:t>EMBEDDING GENERATION:</a:t>
            </a:r>
            <a:endParaRPr lang="en-US" altLang="en-US" sz="2000" b="1" u="sng">
              <a:solidFill>
                <a:schemeClr val="accent5">
                  <a:lumMod val="7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The text chunks are transformed into vector embeddings by Google Generative AI Embeddings. </a:t>
            </a:r>
            <a:endParaRPr lang="en-US" altLang="en-US" sz="200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The embeddings preserve semantic meaning for enhanced retrieval.</a:t>
            </a:r>
            <a:endParaRPr lang="en-US" altLang="en-US" sz="2000">
              <a:solidFill>
                <a:schemeClr val="tx1"/>
              </a:solidFill>
              <a:latin typeface="Times New Roman" panose="02020603050405020304" pitchFamily="18" charset="0"/>
              <a:cs typeface="Times New Roman" panose="02020603050405020304" pitchFamily="18" charset="0"/>
            </a:endParaRPr>
          </a:p>
          <a:p>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None/>
            </a:pPr>
            <a:r>
              <a:rPr lang="en-IN" altLang="en-US" sz="2000" b="1" u="sng">
                <a:solidFill>
                  <a:schemeClr val="accent5">
                    <a:lumMod val="75000"/>
                  </a:schemeClr>
                </a:solidFill>
                <a:latin typeface="Times New Roman" panose="02020603050405020304" pitchFamily="18" charset="0"/>
                <a:cs typeface="Times New Roman" panose="02020603050405020304" pitchFamily="18" charset="0"/>
                <a:sym typeface="+mn-ea"/>
              </a:rPr>
              <a:t>STEP 03: </a:t>
            </a:r>
            <a:r>
              <a:rPr lang="en-IN" altLang="en-US" sz="2000" b="1" u="sng">
                <a:solidFill>
                  <a:schemeClr val="accent5">
                    <a:lumMod val="75000"/>
                  </a:schemeClr>
                </a:solidFill>
                <a:latin typeface="Times New Roman" panose="02020603050405020304" pitchFamily="18" charset="0"/>
                <a:cs typeface="Times New Roman" panose="02020603050405020304" pitchFamily="18" charset="0"/>
              </a:rPr>
              <a:t>VECTOR STORAGE AND INDEXING:</a:t>
            </a:r>
            <a:endParaRPr lang="en-US" altLang="en-US" sz="2000" b="1" u="sng">
              <a:solidFill>
                <a:schemeClr val="accent5">
                  <a:lumMod val="7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FAISS (Facebook AI Similarity Search) stores the vectorized chunks of documents. </a:t>
            </a:r>
            <a:endParaRPr lang="en-US" altLang="en-US" sz="200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It supports quick similarity search in case queries are requested.</a:t>
            </a: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Narrow" panose="020B0606020202030204"/>
                <a:ea typeface="Arial Narrow" panose="020B0606020202030204"/>
                <a:cs typeface="Arial Narrow" panose="020B0606020202030204"/>
                <a:sym typeface="Arial Narrow" panose="020B0606020202030204"/>
              </a:rPr>
              <a:t>Proposed Methodology</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5" name="Content Placeholder 2"/>
          <p:cNvSpPr/>
          <p:nvPr/>
        </p:nvSpPr>
        <p:spPr>
          <a:xfrm>
            <a:off x="965200" y="1952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altLang="en-US" sz="2000" b="1" u="sng">
                <a:solidFill>
                  <a:schemeClr val="accent5">
                    <a:lumMod val="75000"/>
                  </a:schemeClr>
                </a:solidFill>
                <a:latin typeface="Times New Roman" panose="02020603050405020304" pitchFamily="18" charset="0"/>
                <a:cs typeface="Times New Roman" panose="02020603050405020304" pitchFamily="18" charset="0"/>
                <a:sym typeface="+mn-ea"/>
              </a:rPr>
              <a:t>STEP 04: QUERY PROCESSING:</a:t>
            </a:r>
            <a:endParaRPr lang="en-US" altLang="en-US" sz="2000" b="1" u="sng">
              <a:solidFill>
                <a:schemeClr val="accent5">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sym typeface="+mn-ea"/>
              </a:rPr>
              <a:t> </a:t>
            </a:r>
            <a:r>
              <a:rPr lang="en-US" altLang="en-US" sz="2000">
                <a:solidFill>
                  <a:schemeClr val="tx1"/>
                </a:solidFill>
                <a:latin typeface="Times New Roman" panose="02020603050405020304" pitchFamily="18" charset="0"/>
                <a:cs typeface="Times New Roman" panose="02020603050405020304" pitchFamily="18" charset="0"/>
                <a:sym typeface="+mn-ea"/>
              </a:rPr>
              <a:t>Users provide queries on carbon trading laws, market trends, and analytics. </a:t>
            </a:r>
            <a:endParaRPr lang="en-US" altLang="en-US" sz="2000">
              <a:solidFill>
                <a:schemeClr val="tx1"/>
              </a:solidFill>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sym typeface="+mn-ea"/>
              </a:rPr>
              <a:t> </a:t>
            </a:r>
            <a:r>
              <a:rPr lang="en-US" altLang="en-US" sz="2000">
                <a:solidFill>
                  <a:schemeClr val="tx1"/>
                </a:solidFill>
                <a:latin typeface="Times New Roman" panose="02020603050405020304" pitchFamily="18" charset="0"/>
                <a:cs typeface="Times New Roman" panose="02020603050405020304" pitchFamily="18" charset="0"/>
                <a:sym typeface="+mn-ea"/>
              </a:rPr>
              <a:t>The query is also transformed into an embedding and matched with saved vectors in FAISS.</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a:p>
            <a:pPr marL="0" indent="0" algn="just">
              <a:buNone/>
            </a:pPr>
            <a:r>
              <a:rPr lang="en-IN" altLang="en-US" sz="2000" b="1" u="sng">
                <a:solidFill>
                  <a:schemeClr val="accent5">
                    <a:lumMod val="75000"/>
                  </a:schemeClr>
                </a:solidFill>
                <a:latin typeface="Times New Roman" panose="02020603050405020304" pitchFamily="18" charset="0"/>
                <a:cs typeface="Times New Roman" panose="02020603050405020304" pitchFamily="18" charset="0"/>
                <a:sym typeface="+mn-ea"/>
              </a:rPr>
              <a:t>STEP 05: RETRIEVE-AUGMENTED GENERATION  (RAG) PIPELINE:</a:t>
            </a:r>
            <a:endParaRPr lang="en-US" altLang="en-US" sz="2000" b="1" u="sng">
              <a:solidFill>
                <a:schemeClr val="accent5">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sym typeface="+mn-ea"/>
              </a:rPr>
              <a:t> </a:t>
            </a:r>
            <a:r>
              <a:rPr lang="en-US" altLang="en-US" sz="2000">
                <a:solidFill>
                  <a:schemeClr val="tx1"/>
                </a:solidFill>
                <a:latin typeface="Times New Roman" panose="02020603050405020304" pitchFamily="18" charset="0"/>
                <a:cs typeface="Times New Roman" panose="02020603050405020304" pitchFamily="18" charset="0"/>
                <a:sym typeface="+mn-ea"/>
              </a:rPr>
              <a:t>Relevant data is fetched from the FAISS vector store. </a:t>
            </a:r>
            <a:endParaRPr lang="en-US" altLang="en-US" sz="2000">
              <a:solidFill>
                <a:schemeClr val="tx1"/>
              </a:solidFill>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IN" altLang="en-US" sz="2000">
                <a:solidFill>
                  <a:schemeClr val="tx1"/>
                </a:solidFill>
                <a:latin typeface="Times New Roman" panose="02020603050405020304" pitchFamily="18" charset="0"/>
                <a:cs typeface="Times New Roman" panose="02020603050405020304" pitchFamily="18" charset="0"/>
                <a:sym typeface="+mn-ea"/>
              </a:rPr>
              <a:t> </a:t>
            </a:r>
            <a:r>
              <a:rPr lang="en-US" altLang="en-US" sz="2000">
                <a:solidFill>
                  <a:schemeClr val="tx1"/>
                </a:solidFill>
                <a:latin typeface="Times New Roman" panose="02020603050405020304" pitchFamily="18" charset="0"/>
                <a:cs typeface="Times New Roman" panose="02020603050405020304" pitchFamily="18" charset="0"/>
                <a:sym typeface="+mn-ea"/>
              </a:rPr>
              <a:t>The query and fetched context are sent to the Google Gemini-Pro Model to create a correct, context-specific response.</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0365" y="461010"/>
            <a:ext cx="4722495" cy="1325880"/>
          </a:xfrm>
        </p:spPr>
        <p:txBody>
          <a:bodyPr/>
          <a:p>
            <a:r>
              <a:rPr lang="en-IN" altLang="en-US" b="1"/>
              <a:t>Libraries used:</a:t>
            </a:r>
            <a:endParaRPr lang="en-IN" altLang="en-US" b="1"/>
          </a:p>
        </p:txBody>
      </p:sp>
      <p:graphicFrame>
        <p:nvGraphicFramePr>
          <p:cNvPr id="5" name="Content Placeholder 4"/>
          <p:cNvGraphicFramePr/>
          <p:nvPr>
            <p:ph sz="half" idx="2"/>
          </p:nvPr>
        </p:nvGraphicFramePr>
        <p:xfrm>
          <a:off x="6331585" y="365125"/>
          <a:ext cx="5586095" cy="6096000"/>
        </p:xfrm>
        <a:graphic>
          <a:graphicData uri="http://schemas.openxmlformats.org/drawingml/2006/table">
            <a:tbl>
              <a:tblPr/>
              <a:tblGrid>
                <a:gridCol w="2590800"/>
                <a:gridCol w="2995295"/>
              </a:tblGrid>
              <a:tr h="0">
                <a:tc>
                  <a:txBody>
                    <a:bodyPr/>
                    <a:p>
                      <a:pPr algn="ctr"/>
                      <a:r>
                        <a:rPr sz="1800" b="1">
                          <a:latin typeface="Times New Roman" panose="02020603050405020304" pitchFamily="18" charset="0"/>
                          <a:cs typeface="Times New Roman" panose="02020603050405020304" pitchFamily="18" charset="0"/>
                        </a:rPr>
                        <a:t>Library</a:t>
                      </a:r>
                      <a:endParaRPr sz="18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b="1">
                          <a:latin typeface="Times New Roman" panose="02020603050405020304" pitchFamily="18" charset="0"/>
                          <a:cs typeface="Times New Roman" panose="02020603050405020304" pitchFamily="18" charset="0"/>
                        </a:rPr>
                        <a:t>Purpose</a:t>
                      </a:r>
                      <a:endParaRPr sz="18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streamlit</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Builds the user interface for the chatbot web app</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PyPDF2</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Reads and extracts text from PDF documents</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RecursiveCharacterTextSplitter</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Splits long text into smaller chunks for better understanding</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os</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Handles file paths, folder access, and saving/loading data</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GoogleGenerativeAIEmbeddings</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Converts text into vector embeddings for semantic search</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google.generativeai</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Connects to and configures Google’s Gemini AI model</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FAISS</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Stores and searches embeddings quickly using similarity search</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ChatGoogleGenerativeAI</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Sends questions and context to Gemini for generating answers</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load_qa_chain</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Combines retrieval and response generation into a question-answering chain</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PromptTemplate</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Designs a prompt to guide Gemini’s answers based on specific instructions</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0">
                <a:tc>
                  <a:txBody>
                    <a:bodyPr/>
                    <a:p>
                      <a:pPr algn="ctr"/>
                      <a:r>
                        <a:rPr sz="1600" b="1">
                          <a:latin typeface="Times New Roman" panose="02020603050405020304" pitchFamily="18" charset="0"/>
                          <a:cs typeface="Times New Roman" panose="02020603050405020304" pitchFamily="18" charset="0"/>
                        </a:rPr>
                        <a:t>load_dotenv</a:t>
                      </a:r>
                      <a:endParaRPr sz="16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Loads API keys securely from a .env file to keep them hidden</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bl>
          </a:graphicData>
        </a:graphic>
      </p:graphicFrame>
      <p:pic>
        <p:nvPicPr>
          <p:cNvPr id="6" name="Content Placeholder 5"/>
          <p:cNvPicPr>
            <a:picLocks noChangeAspect="1"/>
          </p:cNvPicPr>
          <p:nvPr>
            <p:ph sz="half" idx="1"/>
          </p:nvPr>
        </p:nvPicPr>
        <p:blipFill>
          <a:blip r:embed="rId1"/>
          <a:stretch>
            <a:fillRect/>
          </a:stretch>
        </p:blipFill>
        <p:spPr>
          <a:xfrm>
            <a:off x="914400" y="2548890"/>
            <a:ext cx="5181600" cy="2245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tLang="en-IN" b="1"/>
              <a:t>         </a:t>
            </a:r>
            <a:r>
              <a:rPr lang="en-IN" altLang="en-US" b="1"/>
              <a:t>Program done</a:t>
            </a:r>
            <a:r>
              <a:rPr lang="en-US" altLang="en-IN" b="1"/>
              <a:t> and explanation</a:t>
            </a:r>
            <a:r>
              <a:rPr lang="en-IN" altLang="en-US" b="1"/>
              <a:t>:</a:t>
            </a:r>
            <a:endParaRPr lang="en-IN" altLang="en-US" b="1"/>
          </a:p>
        </p:txBody>
      </p:sp>
      <p:sp>
        <p:nvSpPr>
          <p:cNvPr id="9" name="Text Box 8"/>
          <p:cNvSpPr txBox="1"/>
          <p:nvPr/>
        </p:nvSpPr>
        <p:spPr>
          <a:xfrm>
            <a:off x="147955" y="1348740"/>
            <a:ext cx="6348095" cy="5242560"/>
          </a:xfrm>
          <a:prstGeom prst="rect">
            <a:avLst/>
          </a:prstGeom>
          <a:solidFill>
            <a:schemeClr val="accent2">
              <a:lumMod val="20000"/>
              <a:lumOff val="80000"/>
            </a:schemeClr>
          </a:solidFill>
          <a:ln>
            <a:solidFill>
              <a:schemeClr val="tx1"/>
            </a:solidFill>
          </a:ln>
        </p:spPr>
        <p:txBody>
          <a:bodyPr wrap="square">
            <a:noAutofit/>
          </a:bodyPr>
          <a:p>
            <a:pPr algn="l"/>
            <a:r>
              <a:rPr sz="1600" b="1">
                <a:latin typeface="Times New Roman" panose="02020603050405020304" pitchFamily="18" charset="0"/>
                <a:cs typeface="Times New Roman" panose="02020603050405020304" pitchFamily="18" charset="0"/>
              </a:rPr>
              <a:t>load_dotenv()</a:t>
            </a:r>
            <a:endParaRPr sz="1600" b="1">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Loads environment variables from a .env file.</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Used to keep sensitive data like API keys safe and out of code.</a:t>
            </a:r>
            <a:endParaRPr sz="1600">
              <a:latin typeface="Times New Roman" panose="02020603050405020304" pitchFamily="18" charset="0"/>
              <a:cs typeface="Times New Roman" panose="02020603050405020304" pitchFamily="18" charset="0"/>
            </a:endParaRPr>
          </a:p>
          <a:p>
            <a:pPr algn="l">
              <a:buFont typeface="Arial" panose="020B0604020202020204"/>
              <a:buChar char="•"/>
            </a:pPr>
            <a:endParaRPr sz="1600">
              <a:latin typeface="Times New Roman" panose="02020603050405020304" pitchFamily="18" charset="0"/>
              <a:cs typeface="Times New Roman" panose="02020603050405020304" pitchFamily="18" charset="0"/>
            </a:endParaRPr>
          </a:p>
          <a:p>
            <a:pPr algn="l"/>
            <a:r>
              <a:rPr sz="1600" b="1">
                <a:latin typeface="Times New Roman" panose="02020603050405020304" pitchFamily="18" charset="0"/>
                <a:cs typeface="Times New Roman" panose="02020603050405020304" pitchFamily="18" charset="0"/>
              </a:rPr>
              <a:t>genai.configure(api_key="...")</a:t>
            </a:r>
            <a:endParaRPr sz="1600" b="1">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Initializes Google Generative AI with your API key.</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Allows access to Gemini models (e.g., for embeddings or chat).</a:t>
            </a:r>
            <a:endParaRPr sz="1600">
              <a:latin typeface="Times New Roman" panose="02020603050405020304" pitchFamily="18" charset="0"/>
              <a:cs typeface="Times New Roman" panose="02020603050405020304" pitchFamily="18" charset="0"/>
            </a:endParaRPr>
          </a:p>
          <a:p>
            <a:pPr algn="l">
              <a:buFont typeface="Arial" panose="020B0604020202020204"/>
              <a:buChar char="•"/>
            </a:pPr>
            <a:endParaRPr sz="1600">
              <a:latin typeface="Times New Roman" panose="02020603050405020304" pitchFamily="18" charset="0"/>
              <a:cs typeface="Times New Roman" panose="02020603050405020304" pitchFamily="18" charset="0"/>
            </a:endParaRPr>
          </a:p>
          <a:p>
            <a:pPr algn="l"/>
            <a:r>
              <a:rPr sz="1600" b="1">
                <a:latin typeface="Times New Roman" panose="02020603050405020304" pitchFamily="18" charset="0"/>
                <a:cs typeface="Times New Roman" panose="02020603050405020304" pitchFamily="18" charset="0"/>
              </a:rPr>
              <a:t>PDF_FOLDER = "C:/.../carbontrading"</a:t>
            </a:r>
            <a:endParaRPr sz="1600" b="1">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Sets the file path where all your PDFs for CoBot are stored.</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These PDFs are the knowledge source for your chatbot.</a:t>
            </a:r>
            <a:endParaRPr sz="1600">
              <a:latin typeface="Times New Roman" panose="02020603050405020304" pitchFamily="18" charset="0"/>
              <a:cs typeface="Times New Roman" panose="02020603050405020304" pitchFamily="18" charset="0"/>
            </a:endParaRPr>
          </a:p>
          <a:p>
            <a:pPr algn="l">
              <a:buFont typeface="Arial" panose="020B0604020202020204"/>
              <a:buChar char="•"/>
            </a:pPr>
            <a:endParaRPr sz="1600">
              <a:latin typeface="Times New Roman" panose="02020603050405020304" pitchFamily="18" charset="0"/>
              <a:cs typeface="Times New Roman" panose="02020603050405020304" pitchFamily="18" charset="0"/>
            </a:endParaRPr>
          </a:p>
          <a:p>
            <a:pPr algn="l"/>
            <a:r>
              <a:rPr sz="1600" b="1">
                <a:latin typeface="Times New Roman" panose="02020603050405020304" pitchFamily="18" charset="0"/>
                <a:cs typeface="Times New Roman" panose="02020603050405020304" pitchFamily="18" charset="0"/>
              </a:rPr>
              <a:t>INDEX_PATH = "faiss_index"</a:t>
            </a:r>
            <a:endParaRPr sz="1600" b="1">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Defines the local folder where the FAISS vector index will be saved.</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This index is used for semantic search on embedded chunks of PDF content.</a:t>
            </a:r>
            <a:endParaRPr sz="1600">
              <a:latin typeface="Times New Roman" panose="02020603050405020304" pitchFamily="18" charset="0"/>
              <a:cs typeface="Times New Roman" panose="02020603050405020304" pitchFamily="18" charset="0"/>
            </a:endParaRPr>
          </a:p>
          <a:p>
            <a:pPr algn="l">
              <a:buFont typeface="Arial" panose="020B0604020202020204"/>
              <a:buChar char="•"/>
            </a:pPr>
            <a:endParaRPr sz="1600">
              <a:latin typeface="Times New Roman" panose="02020603050405020304" pitchFamily="18" charset="0"/>
              <a:cs typeface="Times New Roman" panose="02020603050405020304" pitchFamily="18" charset="0"/>
            </a:endParaRPr>
          </a:p>
          <a:p>
            <a:pPr algn="l"/>
            <a:r>
              <a:rPr sz="1600" b="1">
                <a:latin typeface="Times New Roman" panose="02020603050405020304" pitchFamily="18" charset="0"/>
                <a:cs typeface="Times New Roman" panose="02020603050405020304" pitchFamily="18" charset="0"/>
              </a:rPr>
              <a:t>st.set_page_config(page_title="Co-Bot", layout="wide")</a:t>
            </a:r>
            <a:endParaRPr sz="1600" b="1">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Configures the appearance of your Streamlit web app.</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page_title → Sets browser tab title to “Co-Bot”.</a:t>
            </a:r>
            <a:endParaRPr sz="1600">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sz="1600">
                <a:latin typeface="Times New Roman" panose="02020603050405020304" pitchFamily="18" charset="0"/>
                <a:cs typeface="Times New Roman" panose="02020603050405020304" pitchFamily="18" charset="0"/>
              </a:rPr>
              <a:t>layout="wide" → Uses full screen width for a more spacious UI.</a:t>
            </a:r>
            <a:endParaRPr sz="160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1"/>
          </p:nvPr>
        </p:nvPicPr>
        <p:blipFill>
          <a:blip r:embed="rId1"/>
          <a:stretch>
            <a:fillRect/>
          </a:stretch>
        </p:blipFill>
        <p:spPr>
          <a:xfrm>
            <a:off x="6714490" y="3343910"/>
            <a:ext cx="5181600" cy="1714500"/>
          </a:xfrm>
          <a:prstGeom prst="rect">
            <a:avLst/>
          </a:prstGeom>
        </p:spPr>
      </p:pic>
      <p:pic>
        <p:nvPicPr>
          <p:cNvPr id="6" name="Content Placeholder 5"/>
          <p:cNvPicPr>
            <a:picLocks noChangeAspect="1"/>
          </p:cNvPicPr>
          <p:nvPr>
            <p:ph sz="half" idx="2"/>
          </p:nvPr>
        </p:nvPicPr>
        <p:blipFill>
          <a:blip r:embed="rId2"/>
          <a:stretch>
            <a:fillRect/>
          </a:stretch>
        </p:blipFill>
        <p:spPr>
          <a:xfrm>
            <a:off x="7187565" y="1586865"/>
            <a:ext cx="4235450" cy="1187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a:sym typeface="+mn-ea"/>
              </a:rPr>
              <a:t>Abstract</a:t>
            </a:r>
            <a:endParaRPr lang="en-US"/>
          </a:p>
        </p:txBody>
      </p:sp>
      <p:sp>
        <p:nvSpPr>
          <p:cNvPr id="3" name="Content Placeholder 2"/>
          <p:cNvSpPr>
            <a:spLocks noGrp="1"/>
          </p:cNvSpPr>
          <p:nvPr>
            <p:ph idx="1"/>
          </p:nvPr>
        </p:nvSpPr>
        <p:spPr/>
        <p:txBody>
          <a:bodyPr>
            <a:normAutofit/>
          </a:bodyPr>
          <a:p>
            <a:pPr marL="0" indent="0" algn="just">
              <a:buNone/>
            </a:pPr>
            <a:r>
              <a:rPr lang="en-US" altLang="en-US" sz="2000">
                <a:latin typeface="Times New Roman" panose="02020603050405020304" pitchFamily="18" charset="0"/>
                <a:cs typeface="Times New Roman" panose="02020603050405020304" pitchFamily="18" charset="0"/>
              </a:rPr>
              <a:t>An AI-powered chatbot called CoBot—The Carbon Trading Ally—was created to make carbon trading easier for people, businesses, and legislators. CoBot, which was developed using a Retrieval-Augmented Generation (RAG) framework, analyses PDF documents pertaining to carbon, embeds them using Google Generative AI, and uses FAISS vector search to find pertinent context. Through a conversational interface created in Streamlit, the system provides real-time answers to queries and provides expert-level advice on compliance, credits, and market trends. CoBot currently uses a small dataset of four important documents, but it intends to integrate more market and government resources in order to increase its knowledge base. This project serves as an example of how AI can advance policy literacy, climate awareness, and data-driven sustainability decision-making.</a:t>
            </a:r>
            <a:endParaRPr lang="en-US" altLang="en-US" sz="2000">
              <a:latin typeface="Times New Roman" panose="02020603050405020304" pitchFamily="18" charset="0"/>
              <a:cs typeface="Times New Roman" panose="02020603050405020304" pitchFamily="18" charset="0"/>
            </a:endParaRPr>
          </a:p>
          <a:p>
            <a:pPr algn="just"/>
            <a:endParaRPr lang="en-US" altLang="en-US" sz="2000">
              <a:latin typeface="Times New Roman" panose="02020603050405020304" pitchFamily="18" charset="0"/>
              <a:cs typeface="Times New Roman" panose="02020603050405020304" pitchFamily="18" charset="0"/>
            </a:endParaRPr>
          </a:p>
          <a:p>
            <a:pPr marL="0" indent="0" algn="just">
              <a:buNone/>
            </a:pPr>
            <a:r>
              <a:rPr lang="en-US" altLang="en-US" sz="2000" b="1">
                <a:latin typeface="Times New Roman" panose="02020603050405020304" pitchFamily="18" charset="0"/>
                <a:cs typeface="Times New Roman" panose="02020603050405020304" pitchFamily="18" charset="0"/>
              </a:rPr>
              <a:t>Keywords</a:t>
            </a:r>
            <a:r>
              <a:rPr lang="en-US" altLang="en-US" sz="2000">
                <a:latin typeface="Times New Roman" panose="02020603050405020304" pitchFamily="18" charset="0"/>
                <a:cs typeface="Times New Roman" panose="02020603050405020304" pitchFamily="18" charset="0"/>
              </a:rPr>
              <a:t>: </a:t>
            </a:r>
            <a:r>
              <a:rPr lang="en-US" altLang="en-US" sz="2000" i="1">
                <a:latin typeface="Times New Roman" panose="02020603050405020304" pitchFamily="18" charset="0"/>
                <a:cs typeface="Times New Roman" panose="02020603050405020304" pitchFamily="18" charset="0"/>
              </a:rPr>
              <a:t>Carbon Trading, RAG, FAISS, Google GenAI, Chatbot, Streamlit, Sustainability, Climate Intelligence</a:t>
            </a:r>
            <a:endParaRPr lang="en-US" altLang="en-US" sz="2000" i="1">
              <a:latin typeface="Times New Roman" panose="02020603050405020304" pitchFamily="18" charset="0"/>
              <a:cs typeface="Times New Roman" panose="02020603050405020304" pitchFamily="18" charset="0"/>
            </a:endParaRPr>
          </a:p>
          <a:p>
            <a:pPr algn="just"/>
            <a:endParaRPr lang="en-US" altLang="en-US" sz="2000">
              <a:latin typeface="Times New Roman" panose="02020603050405020304" pitchFamily="18" charset="0"/>
              <a:cs typeface="Times New Roman" panose="02020603050405020304" pitchFamily="18" charset="0"/>
            </a:endParaRPr>
          </a:p>
          <a:p>
            <a:pPr algn="just"/>
            <a:endParaRPr lang="en-US" altLang="en-US" sz="2000">
              <a:latin typeface="Times New Roman" panose="02020603050405020304" pitchFamily="18" charset="0"/>
              <a:cs typeface="Times New Roman" panose="02020603050405020304" pitchFamily="18" charset="0"/>
            </a:endParaRPr>
          </a:p>
          <a:p>
            <a:pPr algn="just"/>
            <a:endParaRPr lang="en-US" altLang="en-US" sz="200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a:xfrm>
            <a:off x="4175125" y="6356350"/>
            <a:ext cx="4114800" cy="365125"/>
          </a:xfrm>
        </p:spPr>
        <p:txBody>
          <a:bodyPr/>
          <a:p>
            <a:r>
              <a:rPr lang="en-IN" smtClean="0"/>
              <a:t>CS7610  CAPSTONE PROJECT  , PGP, ICER, VIT Bangalore</a:t>
            </a: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41300" y="68580"/>
            <a:ext cx="5275580" cy="1028700"/>
          </a:xfrm>
        </p:spPr>
        <p:txBody>
          <a:bodyPr>
            <a:normAutofit/>
          </a:bodyPr>
          <a:p>
            <a:r>
              <a:rPr lang="en-IN" altLang="en-US" sz="2220" b="1"/>
              <a:t>Program done</a:t>
            </a:r>
            <a:r>
              <a:rPr lang="en-US" altLang="en-IN" sz="2220" b="1"/>
              <a:t> and explanation</a:t>
            </a:r>
            <a:r>
              <a:rPr lang="en-IN" altLang="en-US" sz="2220" b="1"/>
              <a:t>:</a:t>
            </a:r>
            <a:endParaRPr lang="en-IN" altLang="en-US" sz="2220" b="1"/>
          </a:p>
        </p:txBody>
      </p:sp>
      <p:pic>
        <p:nvPicPr>
          <p:cNvPr id="4" name="Content Placeholder 3"/>
          <p:cNvPicPr>
            <a:picLocks noChangeAspect="1"/>
          </p:cNvPicPr>
          <p:nvPr>
            <p:ph sz="half" idx="1"/>
          </p:nvPr>
        </p:nvPicPr>
        <p:blipFill>
          <a:blip r:embed="rId1"/>
          <a:srcRect r="28652"/>
          <a:stretch>
            <a:fillRect/>
          </a:stretch>
        </p:blipFill>
        <p:spPr>
          <a:xfrm>
            <a:off x="459105" y="875665"/>
            <a:ext cx="3902710" cy="2985770"/>
          </a:xfrm>
          <a:prstGeom prst="rect">
            <a:avLst/>
          </a:prstGeom>
        </p:spPr>
      </p:pic>
      <p:pic>
        <p:nvPicPr>
          <p:cNvPr id="8" name="Content Placeholder 7"/>
          <p:cNvPicPr>
            <a:picLocks noChangeAspect="1"/>
          </p:cNvPicPr>
          <p:nvPr>
            <p:ph sz="half" idx="2"/>
          </p:nvPr>
        </p:nvPicPr>
        <p:blipFill>
          <a:blip r:embed="rId2"/>
          <a:stretch>
            <a:fillRect/>
          </a:stretch>
        </p:blipFill>
        <p:spPr>
          <a:xfrm>
            <a:off x="4425950" y="1661160"/>
            <a:ext cx="3181350" cy="4121150"/>
          </a:xfrm>
          <a:prstGeom prst="rect">
            <a:avLst/>
          </a:prstGeom>
        </p:spPr>
      </p:pic>
      <p:pic>
        <p:nvPicPr>
          <p:cNvPr id="9" name="Picture 8"/>
          <p:cNvPicPr>
            <a:picLocks noChangeAspect="1"/>
          </p:cNvPicPr>
          <p:nvPr/>
        </p:nvPicPr>
        <p:blipFill>
          <a:blip r:embed="rId3"/>
          <a:stretch>
            <a:fillRect/>
          </a:stretch>
        </p:blipFill>
        <p:spPr>
          <a:xfrm>
            <a:off x="459105" y="3925570"/>
            <a:ext cx="3903345" cy="2868930"/>
          </a:xfrm>
          <a:prstGeom prst="rect">
            <a:avLst/>
          </a:prstGeom>
        </p:spPr>
      </p:pic>
      <p:sp>
        <p:nvSpPr>
          <p:cNvPr id="10" name="Text Box 9"/>
          <p:cNvSpPr txBox="1"/>
          <p:nvPr/>
        </p:nvSpPr>
        <p:spPr>
          <a:xfrm>
            <a:off x="7809230" y="238125"/>
            <a:ext cx="4298315" cy="6556375"/>
          </a:xfrm>
          <a:prstGeom prst="rect">
            <a:avLst/>
          </a:prstGeom>
          <a:solidFill>
            <a:schemeClr val="accent2">
              <a:lumMod val="20000"/>
              <a:lumOff val="80000"/>
            </a:schemeClr>
          </a:solidFill>
          <a:ln>
            <a:solidFill>
              <a:schemeClr val="tx1"/>
            </a:solidFill>
          </a:ln>
        </p:spPr>
        <p:txBody>
          <a:bodyPr>
            <a:noAutofit/>
          </a:bodyPr>
          <a:p>
            <a:r>
              <a:rPr sz="1600" b="1" i="1"/>
              <a:t>Background Theme</a:t>
            </a:r>
            <a:endParaRPr sz="1600" b="1" i="1"/>
          </a:p>
          <a:p>
            <a:r>
              <a:rPr sz="1600"/>
              <a:t> Applies a soft teal gradient background (#e6f9f9 → #d4f4ec) across the app.</a:t>
            </a:r>
            <a:endParaRPr sz="1600"/>
          </a:p>
          <a:p>
            <a:endParaRPr sz="1600"/>
          </a:p>
          <a:p>
            <a:r>
              <a:rPr sz="1600" b="1" i="1"/>
              <a:t>App Title &amp; Header</a:t>
            </a:r>
            <a:endParaRPr sz="1600" b="1" i="1"/>
          </a:p>
          <a:p>
            <a:pPr>
              <a:buFont typeface="Arial" panose="020B0604020202020204"/>
              <a:buChar char="•"/>
            </a:pPr>
            <a:r>
              <a:rPr sz="1600"/>
              <a:t>Title (h1.title) is dark green (#004d40), bold and centered.</a:t>
            </a:r>
            <a:endParaRPr sz="1600"/>
          </a:p>
          <a:p>
            <a:pPr>
              <a:buFont typeface="Arial" panose="020B0604020202020204"/>
              <a:buChar char="•"/>
            </a:pPr>
            <a:r>
              <a:rPr sz="1600"/>
              <a:t>Subtitle (h2.header) is teal (#0f766e), italic and centered.</a:t>
            </a:r>
            <a:endParaRPr sz="1600"/>
          </a:p>
          <a:p>
            <a:pPr>
              <a:buFont typeface="Arial" panose="020B0604020202020204"/>
              <a:buChar char="•"/>
            </a:pPr>
            <a:endParaRPr sz="1600"/>
          </a:p>
          <a:p>
            <a:r>
              <a:rPr sz="1600" b="1" i="1"/>
              <a:t>Chat Response Box</a:t>
            </a:r>
            <a:endParaRPr sz="1600" b="1" i="1"/>
          </a:p>
          <a:p>
            <a:pPr>
              <a:buFont typeface="Arial" panose="020B0604020202020204"/>
              <a:buChar char="•"/>
            </a:pPr>
            <a:r>
              <a:rPr sz="1600"/>
              <a:t>Background is dark green (#004d40) with white bold text.</a:t>
            </a:r>
            <a:endParaRPr sz="1600"/>
          </a:p>
          <a:p>
            <a:pPr>
              <a:buFont typeface="Arial" panose="020B0604020202020204"/>
              <a:buChar char="•"/>
            </a:pPr>
            <a:r>
              <a:rPr sz="1600"/>
              <a:t>Styled as a chat bubble with padding and rounded corners.</a:t>
            </a:r>
            <a:endParaRPr sz="1600"/>
          </a:p>
          <a:p>
            <a:pPr>
              <a:buFont typeface="Arial" panose="020B0604020202020204"/>
              <a:buChar char="•"/>
            </a:pPr>
            <a:endParaRPr sz="1600"/>
          </a:p>
          <a:p>
            <a:r>
              <a:rPr sz="1600" b="1" i="1"/>
              <a:t>Text Input</a:t>
            </a:r>
            <a:endParaRPr sz="1600" b="1" i="1"/>
          </a:p>
          <a:p>
            <a:pPr>
              <a:buFont typeface="Arial" panose="020B0604020202020204"/>
              <a:buChar char="•"/>
            </a:pPr>
            <a:r>
              <a:rPr sz="1600"/>
              <a:t>Ensures user input text is visible in black (color: black !important).</a:t>
            </a:r>
            <a:endParaRPr sz="1600"/>
          </a:p>
          <a:p>
            <a:pPr>
              <a:buFont typeface="Arial" panose="020B0604020202020204"/>
              <a:buChar char="•"/>
            </a:pPr>
            <a:endParaRPr sz="1600"/>
          </a:p>
          <a:p>
            <a:r>
              <a:rPr sz="1600" b="1" i="1"/>
              <a:t> Button Styling</a:t>
            </a:r>
            <a:endParaRPr sz="1600" b="1" i="1"/>
          </a:p>
          <a:p>
            <a:pPr>
              <a:buFont typeface="Arial" panose="020B0604020202020204"/>
              <a:buChar char="•"/>
            </a:pPr>
            <a:r>
              <a:rPr sz="1600"/>
              <a:t>Buttons are dark green with white bold text, overriding Streamlit’s default.</a:t>
            </a:r>
            <a:endParaRPr sz="1600"/>
          </a:p>
          <a:p>
            <a:pPr>
              <a:buFont typeface="Arial" panose="020B0604020202020204"/>
              <a:buChar char="•"/>
            </a:pPr>
            <a:endParaRPr sz="1600"/>
          </a:p>
          <a:p>
            <a:r>
              <a:rPr sz="1600" b="1" i="1"/>
              <a:t> Footer</a:t>
            </a:r>
            <a:endParaRPr sz="1600" b="1" i="1"/>
          </a:p>
          <a:p>
            <a:pPr>
              <a:buFont typeface="Arial" panose="020B0604020202020204"/>
              <a:buChar char="•"/>
            </a:pPr>
            <a:r>
              <a:rPr sz="1600"/>
              <a:t>Footer text is gray, small, and center-aligned.</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11705" y="131445"/>
            <a:ext cx="6436995" cy="1325880"/>
          </a:xfrm>
        </p:spPr>
        <p:txBody>
          <a:bodyPr>
            <a:normAutofit/>
          </a:bodyPr>
          <a:p>
            <a:r>
              <a:rPr lang="en-US" altLang="en-IN" b="1"/>
              <a:t>         </a:t>
            </a:r>
            <a:r>
              <a:rPr lang="en-IN" altLang="en-US" b="1"/>
              <a:t>Program done:</a:t>
            </a:r>
            <a:endParaRPr lang="en-IN" altLang="en-US" b="1"/>
          </a:p>
        </p:txBody>
      </p:sp>
      <p:sp>
        <p:nvSpPr>
          <p:cNvPr id="6" name="Content Placeholder 5"/>
          <p:cNvSpPr/>
          <p:nvPr>
            <p:ph sz="half" idx="2"/>
          </p:nvPr>
        </p:nvSpPr>
        <p:spPr/>
        <p:txBody>
          <a:bodyPr/>
          <a:p>
            <a:endParaRPr lang="en-US"/>
          </a:p>
        </p:txBody>
      </p:sp>
      <p:pic>
        <p:nvPicPr>
          <p:cNvPr id="8" name="Content Placeholder 7"/>
          <p:cNvPicPr>
            <a:picLocks noChangeAspect="1"/>
          </p:cNvPicPr>
          <p:nvPr>
            <p:ph sz="half" idx="1"/>
          </p:nvPr>
        </p:nvPicPr>
        <p:blipFill>
          <a:blip r:embed="rId1"/>
          <a:stretch>
            <a:fillRect/>
          </a:stretch>
        </p:blipFill>
        <p:spPr>
          <a:xfrm>
            <a:off x="1826260" y="1691005"/>
            <a:ext cx="8349615" cy="4037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195"/>
            <a:ext cx="10515600" cy="389255"/>
          </a:xfrm>
        </p:spPr>
        <p:txBody>
          <a:bodyPr>
            <a:normAutofit fontScale="90000"/>
          </a:bodyPr>
          <a:lstStyle/>
          <a:p>
            <a:pPr algn="ctr"/>
            <a:r>
              <a:rPr lang="en-IN" altLang="en-US" b="1">
                <a:latin typeface="Arial Narrow" panose="020B0606020202030204"/>
                <a:ea typeface="Arial Narrow" panose="020B0606020202030204"/>
                <a:cs typeface="Arial Narrow" panose="020B0606020202030204"/>
                <a:sym typeface="Arial Narrow" panose="020B0606020202030204"/>
              </a:rPr>
              <a:t>Data Preprocessing</a:t>
            </a:r>
            <a:r>
              <a:rPr lang="en-US" altLang="en-IN" b="1">
                <a:latin typeface="Arial Narrow" panose="020B0606020202030204"/>
                <a:ea typeface="Arial Narrow" panose="020B0606020202030204"/>
                <a:cs typeface="Arial Narrow" panose="020B0606020202030204"/>
                <a:sym typeface="Arial Narrow" panose="020B0606020202030204"/>
              </a:rPr>
              <a:t> - Program explanation</a:t>
            </a:r>
            <a:endParaRPr lang="en-US" altLang="en-IN" b="1" dirty="0">
              <a:solidFill>
                <a:srgbClr val="0070C0"/>
              </a:solidFill>
              <a:latin typeface="Arial Narrow" panose="020B0606020202030204"/>
              <a:ea typeface="Arial Narrow" panose="020B0606020202030204"/>
              <a:cs typeface="Arial Narrow" panose="020B0606020202030204"/>
              <a:sym typeface="Arial Narrow" panose="020B0606020202030204"/>
            </a:endParaRPr>
          </a:p>
        </p:txBody>
      </p:sp>
      <p:sp>
        <p:nvSpPr>
          <p:cNvPr id="5" name="Content Placeholder 2"/>
          <p:cNvSpPr/>
          <p:nvPr/>
        </p:nvSpPr>
        <p:spPr>
          <a:xfrm>
            <a:off x="965200" y="1952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3" name="Text Box 2"/>
          <p:cNvSpPr txBox="1"/>
          <p:nvPr/>
        </p:nvSpPr>
        <p:spPr>
          <a:xfrm>
            <a:off x="635" y="749300"/>
            <a:ext cx="12192000" cy="5885180"/>
          </a:xfrm>
          <a:prstGeom prst="rect">
            <a:avLst/>
          </a:prstGeom>
          <a:noFill/>
        </p:spPr>
        <p:txBody>
          <a:bodyPr wrap="square" rtlCol="0">
            <a:noAutofit/>
          </a:bodyPr>
          <a:p>
            <a:pPr algn="just"/>
            <a:r>
              <a:rPr lang="en-US" altLang="en-US" b="1">
                <a:latin typeface="Times New Roman" panose="02020603050405020304" pitchFamily="18" charset="0"/>
                <a:cs typeface="Times New Roman" panose="02020603050405020304" pitchFamily="18" charset="0"/>
              </a:rPr>
              <a:t>1. PDF Reading (Data Ingestion)</a:t>
            </a:r>
            <a:endParaRPr lang="en-US" altLang="en-US"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 Function: get_pdf_text_from_folder(folder_path)</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All uploaded PDF documents (carbon trading-related) are read using PdfReader.</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Text is extracted page by page and combined into one large string.</a:t>
            </a:r>
            <a:endParaRPr lang="en-US" altLang="en-US" sz="1600">
              <a:latin typeface="Times New Roman" panose="02020603050405020304" pitchFamily="18" charset="0"/>
              <a:cs typeface="Times New Roman" panose="02020603050405020304" pitchFamily="18" charset="0"/>
            </a:endParaRPr>
          </a:p>
          <a:p>
            <a:pPr algn="just"/>
            <a:endParaRPr lang="en-US" altLang="en-US" sz="1600">
              <a:latin typeface="Times New Roman" panose="02020603050405020304" pitchFamily="18" charset="0"/>
              <a:cs typeface="Times New Roman" panose="02020603050405020304" pitchFamily="18" charset="0"/>
            </a:endParaRPr>
          </a:p>
          <a:p>
            <a:pPr algn="just"/>
            <a:r>
              <a:rPr lang="en-US" altLang="en-US" sz="1600">
                <a:solidFill>
                  <a:schemeClr val="accent1">
                    <a:lumMod val="50000"/>
                  </a:schemeClr>
                </a:solidFill>
                <a:latin typeface="Times New Roman" panose="02020603050405020304" pitchFamily="18" charset="0"/>
                <a:cs typeface="Times New Roman" panose="02020603050405020304" pitchFamily="18" charset="0"/>
              </a:rPr>
              <a:t>Why</a:t>
            </a:r>
            <a:r>
              <a:rPr lang="en-IN" altLang="en-US" sz="1600">
                <a:solidFill>
                  <a:schemeClr val="accent1">
                    <a:lumMod val="50000"/>
                  </a:schemeClr>
                </a:solidFill>
                <a:latin typeface="Times New Roman" panose="02020603050405020304" pitchFamily="18" charset="0"/>
                <a:cs typeface="Times New Roman" panose="02020603050405020304" pitchFamily="18" charset="0"/>
              </a:rPr>
              <a:t>?</a:t>
            </a:r>
            <a:r>
              <a:rPr lang="en-US" altLang="en-US" sz="1600">
                <a:solidFill>
                  <a:schemeClr val="accent1">
                    <a:lumMod val="50000"/>
                  </a:schemeClr>
                </a:solidFill>
                <a:latin typeface="Times New Roman" panose="02020603050405020304" pitchFamily="18" charset="0"/>
                <a:cs typeface="Times New Roman" panose="02020603050405020304" pitchFamily="18" charset="0"/>
              </a:rPr>
              <a:t> So the bot can understand and process real documents like policies and reports.</a:t>
            </a:r>
            <a:endParaRPr lang="en-US" altLang="en-US" sz="1600">
              <a:solidFill>
                <a:schemeClr val="accent1">
                  <a:lumMod val="50000"/>
                </a:schemeClr>
              </a:solidFill>
              <a:latin typeface="Times New Roman" panose="02020603050405020304" pitchFamily="18" charset="0"/>
              <a:cs typeface="Times New Roman" panose="02020603050405020304" pitchFamily="18" charset="0"/>
            </a:endParaRPr>
          </a:p>
          <a:p>
            <a:pPr algn="just"/>
            <a:endParaRPr lang="en-US" altLang="en-US" sz="1600">
              <a:latin typeface="Times New Roman" panose="02020603050405020304" pitchFamily="18" charset="0"/>
              <a:cs typeface="Times New Roman" panose="02020603050405020304" pitchFamily="18" charset="0"/>
            </a:endParaRPr>
          </a:p>
          <a:p>
            <a:pPr algn="just"/>
            <a:r>
              <a:rPr lang="en-US" altLang="en-US" b="1">
                <a:latin typeface="Times New Roman" panose="02020603050405020304" pitchFamily="18" charset="0"/>
                <a:cs typeface="Times New Roman" panose="02020603050405020304" pitchFamily="18" charset="0"/>
              </a:rPr>
              <a:t>2. Text Splitting (Chunking)</a:t>
            </a:r>
            <a:endParaRPr lang="en-US" altLang="en-US"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Function: get_text_chunks(text)</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The long text is broken down into smaller chunks using RecursiveCharacterTextSplitter.</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Each chunk is about 10,000 characters, with some overlap for better context.</a:t>
            </a:r>
            <a:endParaRPr lang="en-US" altLang="en-US" sz="1600">
              <a:latin typeface="Times New Roman" panose="02020603050405020304" pitchFamily="18" charset="0"/>
              <a:cs typeface="Times New Roman" panose="02020603050405020304" pitchFamily="18" charset="0"/>
            </a:endParaRPr>
          </a:p>
          <a:p>
            <a:pPr algn="just"/>
            <a:endParaRPr lang="en-US" altLang="en-US" sz="1600">
              <a:latin typeface="Times New Roman" panose="02020603050405020304" pitchFamily="18" charset="0"/>
              <a:cs typeface="Times New Roman" panose="02020603050405020304" pitchFamily="18" charset="0"/>
            </a:endParaRPr>
          </a:p>
          <a:p>
            <a:pPr algn="just"/>
            <a:r>
              <a:rPr lang="en-US" altLang="en-US" sz="1600">
                <a:solidFill>
                  <a:schemeClr val="accent1">
                    <a:lumMod val="50000"/>
                  </a:schemeClr>
                </a:solidFill>
                <a:latin typeface="Times New Roman" panose="02020603050405020304" pitchFamily="18" charset="0"/>
                <a:cs typeface="Times New Roman" panose="02020603050405020304" pitchFamily="18" charset="0"/>
              </a:rPr>
              <a:t>Why</a:t>
            </a:r>
            <a:r>
              <a:rPr lang="en-IN" altLang="en-US" sz="1600">
                <a:solidFill>
                  <a:schemeClr val="accent1">
                    <a:lumMod val="50000"/>
                  </a:schemeClr>
                </a:solidFill>
                <a:latin typeface="Times New Roman" panose="02020603050405020304" pitchFamily="18" charset="0"/>
                <a:cs typeface="Times New Roman" panose="02020603050405020304" pitchFamily="18" charset="0"/>
              </a:rPr>
              <a:t>? </a:t>
            </a:r>
            <a:r>
              <a:rPr lang="en-US" altLang="en-US" sz="1600">
                <a:solidFill>
                  <a:schemeClr val="accent1">
                    <a:lumMod val="50000"/>
                  </a:schemeClr>
                </a:solidFill>
                <a:latin typeface="Times New Roman" panose="02020603050405020304" pitchFamily="18" charset="0"/>
                <a:cs typeface="Times New Roman" panose="02020603050405020304" pitchFamily="18" charset="0"/>
              </a:rPr>
              <a:t>Long texts are hard for AI to manage at once, so chunking helps it remember important details while keeping it manageable.</a:t>
            </a:r>
            <a:endParaRPr lang="en-US" altLang="en-US" sz="1600">
              <a:solidFill>
                <a:schemeClr val="accent1">
                  <a:lumMod val="50000"/>
                </a:schemeClr>
              </a:solidFill>
              <a:latin typeface="Times New Roman" panose="02020603050405020304" pitchFamily="18" charset="0"/>
              <a:cs typeface="Times New Roman" panose="02020603050405020304" pitchFamily="18" charset="0"/>
            </a:endParaRPr>
          </a:p>
          <a:p>
            <a:pPr algn="just"/>
            <a:endParaRPr lang="en-US" altLang="en-US" sz="1600">
              <a:latin typeface="Times New Roman" panose="02020603050405020304" pitchFamily="18" charset="0"/>
              <a:cs typeface="Times New Roman" panose="02020603050405020304" pitchFamily="18" charset="0"/>
            </a:endParaRPr>
          </a:p>
          <a:p>
            <a:pPr algn="just"/>
            <a:r>
              <a:rPr lang="en-US" altLang="en-US" b="1">
                <a:latin typeface="Times New Roman" panose="02020603050405020304" pitchFamily="18" charset="0"/>
                <a:cs typeface="Times New Roman" panose="02020603050405020304" pitchFamily="18" charset="0"/>
              </a:rPr>
              <a:t>3. Vector Embedding Generation</a:t>
            </a:r>
            <a:endParaRPr lang="en-US" altLang="en-US"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Function: get_vector_store(text_chunks)</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Each chunk is converted into vector embeddings using GoogleGenerativeAIEmbeddings.</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These vectors capture the semantic meaning (not just words, but what they mean).</a:t>
            </a:r>
            <a:endParaRPr lang="en-US" alt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Then they're stored using FAISS, a fast similarity search engine.</a:t>
            </a:r>
            <a:endParaRPr lang="en-US" altLang="en-US" sz="1600">
              <a:latin typeface="Times New Roman" panose="02020603050405020304" pitchFamily="18" charset="0"/>
              <a:cs typeface="Times New Roman" panose="02020603050405020304" pitchFamily="18" charset="0"/>
            </a:endParaRPr>
          </a:p>
          <a:p>
            <a:pPr algn="just"/>
            <a:endParaRPr lang="en-US" altLang="en-US" sz="1600">
              <a:latin typeface="Times New Roman" panose="02020603050405020304" pitchFamily="18" charset="0"/>
              <a:cs typeface="Times New Roman" panose="02020603050405020304" pitchFamily="18" charset="0"/>
            </a:endParaRPr>
          </a:p>
          <a:p>
            <a:pPr algn="just"/>
            <a:r>
              <a:rPr lang="en-US" altLang="en-US" sz="1600">
                <a:solidFill>
                  <a:schemeClr val="accent1">
                    <a:lumMod val="50000"/>
                  </a:schemeClr>
                </a:solidFill>
                <a:latin typeface="Times New Roman" panose="02020603050405020304" pitchFamily="18" charset="0"/>
                <a:cs typeface="Times New Roman" panose="02020603050405020304" pitchFamily="18" charset="0"/>
              </a:rPr>
              <a:t>Why</a:t>
            </a:r>
            <a:r>
              <a:rPr lang="en-IN" altLang="en-US" sz="1600">
                <a:solidFill>
                  <a:schemeClr val="accent1">
                    <a:lumMod val="50000"/>
                  </a:schemeClr>
                </a:solidFill>
                <a:latin typeface="Times New Roman" panose="02020603050405020304" pitchFamily="18" charset="0"/>
                <a:cs typeface="Times New Roman" panose="02020603050405020304" pitchFamily="18" charset="0"/>
              </a:rPr>
              <a:t>?</a:t>
            </a:r>
            <a:r>
              <a:rPr lang="en-US" altLang="en-US" sz="1600">
                <a:solidFill>
                  <a:schemeClr val="accent1">
                    <a:lumMod val="50000"/>
                  </a:schemeClr>
                </a:solidFill>
                <a:latin typeface="Times New Roman" panose="02020603050405020304" pitchFamily="18" charset="0"/>
                <a:cs typeface="Times New Roman" panose="02020603050405020304" pitchFamily="18" charset="0"/>
              </a:rPr>
              <a:t>The AI can now search and match your future questions with the most relevant chunks of text</a:t>
            </a:r>
            <a:r>
              <a:rPr lang="en-IN" altLang="en-US" sz="1600">
                <a:solidFill>
                  <a:schemeClr val="accent1">
                    <a:lumMod val="50000"/>
                  </a:schemeClr>
                </a:solidFill>
                <a:latin typeface="Times New Roman" panose="02020603050405020304" pitchFamily="18" charset="0"/>
                <a:cs typeface="Times New Roman" panose="02020603050405020304" pitchFamily="18" charset="0"/>
              </a:rPr>
              <a:t>.</a:t>
            </a:r>
            <a:endParaRPr lang="en-US" altLang="en-US" sz="1600">
              <a:solidFill>
                <a:schemeClr val="accent1">
                  <a:lumMod val="50000"/>
                </a:schemeClr>
              </a:solidFill>
              <a:latin typeface="Times New Roman" panose="02020603050405020304" pitchFamily="18" charset="0"/>
              <a:cs typeface="Times New Roman" panose="02020603050405020304" pitchFamily="18" charset="0"/>
            </a:endParaRPr>
          </a:p>
          <a:p>
            <a:pPr algn="just"/>
            <a:endParaRPr lang="en-US" altLang="en-US">
              <a:latin typeface="Times New Roman" panose="02020603050405020304" pitchFamily="18" charset="0"/>
              <a:cs typeface="Times New Roman" panose="02020603050405020304" pitchFamily="18" charset="0"/>
            </a:endParaRPr>
          </a:p>
          <a:p>
            <a:pPr algn="just"/>
            <a:endParaRPr lang="en-US"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16680" y="131445"/>
            <a:ext cx="7992745" cy="718820"/>
          </a:xfrm>
        </p:spPr>
        <p:txBody>
          <a:bodyPr>
            <a:normAutofit/>
          </a:bodyPr>
          <a:p>
            <a:r>
              <a:rPr lang="en-US" altLang="en-IN" sz="3110" b="1"/>
              <a:t>         </a:t>
            </a:r>
            <a:r>
              <a:rPr lang="en-IN" altLang="en-US" sz="3110" b="1"/>
              <a:t>Program done</a:t>
            </a:r>
            <a:r>
              <a:rPr lang="en-US" altLang="en-IN" sz="3110" b="1"/>
              <a:t> and explanation:</a:t>
            </a:r>
            <a:endParaRPr lang="en-US" altLang="en-IN" sz="3110" b="1"/>
          </a:p>
        </p:txBody>
      </p:sp>
      <p:pic>
        <p:nvPicPr>
          <p:cNvPr id="5" name="Content Placeholder 4"/>
          <p:cNvPicPr>
            <a:picLocks noChangeAspect="1"/>
          </p:cNvPicPr>
          <p:nvPr>
            <p:ph sz="half" idx="1"/>
          </p:nvPr>
        </p:nvPicPr>
        <p:blipFill>
          <a:blip r:embed="rId1"/>
          <a:stretch>
            <a:fillRect/>
          </a:stretch>
        </p:blipFill>
        <p:spPr>
          <a:xfrm>
            <a:off x="103505" y="775335"/>
            <a:ext cx="6697345" cy="1542415"/>
          </a:xfrm>
          <a:prstGeom prst="rect">
            <a:avLst/>
          </a:prstGeom>
        </p:spPr>
      </p:pic>
      <p:pic>
        <p:nvPicPr>
          <p:cNvPr id="6" name="Content Placeholder 5"/>
          <p:cNvPicPr>
            <a:picLocks noChangeAspect="1"/>
          </p:cNvPicPr>
          <p:nvPr>
            <p:ph sz="half" idx="2"/>
          </p:nvPr>
        </p:nvPicPr>
        <p:blipFill>
          <a:blip r:embed="rId2"/>
          <a:stretch>
            <a:fillRect/>
          </a:stretch>
        </p:blipFill>
        <p:spPr>
          <a:xfrm>
            <a:off x="103505" y="2423795"/>
            <a:ext cx="6878955" cy="2270125"/>
          </a:xfrm>
          <a:prstGeom prst="rect">
            <a:avLst/>
          </a:prstGeom>
        </p:spPr>
      </p:pic>
      <p:pic>
        <p:nvPicPr>
          <p:cNvPr id="7" name="Picture 6"/>
          <p:cNvPicPr>
            <a:picLocks noChangeAspect="1"/>
          </p:cNvPicPr>
          <p:nvPr/>
        </p:nvPicPr>
        <p:blipFill>
          <a:blip r:embed="rId3"/>
          <a:stretch>
            <a:fillRect/>
          </a:stretch>
        </p:blipFill>
        <p:spPr>
          <a:xfrm>
            <a:off x="103505" y="4800600"/>
            <a:ext cx="7151370" cy="1804670"/>
          </a:xfrm>
          <a:prstGeom prst="rect">
            <a:avLst/>
          </a:prstGeom>
        </p:spPr>
      </p:pic>
      <p:graphicFrame>
        <p:nvGraphicFramePr>
          <p:cNvPr id="8" name="Table 7"/>
          <p:cNvGraphicFramePr/>
          <p:nvPr>
            <p:custDataLst>
              <p:tags r:id="rId4"/>
            </p:custDataLst>
          </p:nvPr>
        </p:nvGraphicFramePr>
        <p:xfrm>
          <a:off x="7788910" y="1679575"/>
          <a:ext cx="3830320" cy="3699510"/>
        </p:xfrm>
        <a:graphic>
          <a:graphicData uri="http://schemas.openxmlformats.org/drawingml/2006/table">
            <a:tbl>
              <a:tblPr/>
              <a:tblGrid>
                <a:gridCol w="1915160"/>
                <a:gridCol w="1915160"/>
              </a:tblGrid>
              <a:tr h="285750">
                <a:tc>
                  <a:txBody>
                    <a:bodyPr/>
                    <a:p>
                      <a:pPr algn="ctr"/>
                      <a:r>
                        <a:rPr sz="1600" b="1" i="1">
                          <a:latin typeface="Times New Roman" panose="02020603050405020304" pitchFamily="18" charset="0"/>
                          <a:cs typeface="Times New Roman" panose="02020603050405020304" pitchFamily="18" charset="0"/>
                        </a:rPr>
                        <a:t>Step</a:t>
                      </a:r>
                      <a:endParaRPr sz="1600" b="1" i="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b="1" i="1">
                          <a:latin typeface="Times New Roman" panose="02020603050405020304" pitchFamily="18" charset="0"/>
                          <a:cs typeface="Times New Roman" panose="02020603050405020304" pitchFamily="18" charset="0"/>
                        </a:rPr>
                        <a:t>Description</a:t>
                      </a:r>
                      <a:endParaRPr sz="1600" b="1" i="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731520">
                <a:tc>
                  <a:txBody>
                    <a:bodyPr/>
                    <a:p>
                      <a:pPr algn="ctr"/>
                      <a:r>
                        <a:rPr sz="1600">
                          <a:latin typeface="Times New Roman" panose="02020603050405020304" pitchFamily="18" charset="0"/>
                          <a:cs typeface="Times New Roman" panose="02020603050405020304" pitchFamily="18" charset="0"/>
                        </a:rPr>
                        <a:t>🧠 Prompt</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Makes the model act like a carbon trading expert.</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731520">
                <a:tc>
                  <a:txBody>
                    <a:bodyPr/>
                    <a:p>
                      <a:pPr algn="ctr"/>
                      <a:r>
                        <a:rPr sz="1600">
                          <a:latin typeface="Times New Roman" panose="02020603050405020304" pitchFamily="18" charset="0"/>
                          <a:cs typeface="Times New Roman" panose="02020603050405020304" pitchFamily="18" charset="0"/>
                        </a:rPr>
                        <a:t>📤 Input</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Takes user query, prepares embeddings &amp; search.</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487680">
                <a:tc>
                  <a:txBody>
                    <a:bodyPr/>
                    <a:p>
                      <a:pPr algn="ctr"/>
                      <a:r>
                        <a:rPr sz="1600">
                          <a:latin typeface="Times New Roman" panose="02020603050405020304" pitchFamily="18" charset="0"/>
                          <a:cs typeface="Times New Roman" panose="02020603050405020304" pitchFamily="18" charset="0"/>
                        </a:rPr>
                        <a:t>📚 Retrieval</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Uses FAISS to find relevant PDF chunks.</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731520">
                <a:tc>
                  <a:txBody>
                    <a:bodyPr/>
                    <a:p>
                      <a:pPr algn="ctr"/>
                      <a:r>
                        <a:rPr sz="1600">
                          <a:latin typeface="Times New Roman" panose="02020603050405020304" pitchFamily="18" charset="0"/>
                          <a:cs typeface="Times New Roman" panose="02020603050405020304" pitchFamily="18" charset="0"/>
                        </a:rPr>
                        <a:t>🤖 Generation</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Uses Gemini AI to generate an answer using retrieved docs.</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731520">
                <a:tc>
                  <a:txBody>
                    <a:bodyPr/>
                    <a:p>
                      <a:pPr algn="ctr"/>
                      <a:r>
                        <a:rPr sz="1600">
                          <a:latin typeface="Times New Roman" panose="02020603050405020304" pitchFamily="18" charset="0"/>
                          <a:cs typeface="Times New Roman" panose="02020603050405020304" pitchFamily="18" charset="0"/>
                        </a:rPr>
                        <a:t>💬 Display</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600">
                          <a:latin typeface="Times New Roman" panose="02020603050405020304" pitchFamily="18" charset="0"/>
                          <a:cs typeface="Times New Roman" panose="02020603050405020304" pitchFamily="18" charset="0"/>
                        </a:rPr>
                        <a:t>Shows the result in a styled chat bubble via Streamlit.</a:t>
                      </a:r>
                      <a:endParaRPr sz="16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446655" y="269240"/>
            <a:ext cx="10515600" cy="718820"/>
          </a:xfrm>
        </p:spPr>
        <p:txBody>
          <a:bodyPr>
            <a:normAutofit fontScale="90000"/>
          </a:bodyPr>
          <a:p>
            <a:r>
              <a:rPr lang="en-US" altLang="en-IN" b="1"/>
              <a:t>         </a:t>
            </a:r>
            <a:r>
              <a:rPr lang="en-IN" altLang="en-US" b="1"/>
              <a:t>Program done:</a:t>
            </a:r>
            <a:endParaRPr lang="en-IN" altLang="en-US" b="1"/>
          </a:p>
        </p:txBody>
      </p:sp>
      <p:pic>
        <p:nvPicPr>
          <p:cNvPr id="4" name="Content Placeholder 3"/>
          <p:cNvPicPr>
            <a:picLocks noChangeAspect="1"/>
          </p:cNvPicPr>
          <p:nvPr>
            <p:ph sz="half" idx="1"/>
          </p:nvPr>
        </p:nvPicPr>
        <p:blipFill>
          <a:blip r:embed="rId1"/>
          <a:stretch>
            <a:fillRect/>
          </a:stretch>
        </p:blipFill>
        <p:spPr>
          <a:xfrm>
            <a:off x="391160" y="988060"/>
            <a:ext cx="5181600" cy="1146175"/>
          </a:xfrm>
          <a:prstGeom prst="rect">
            <a:avLst/>
          </a:prstGeom>
        </p:spPr>
      </p:pic>
      <p:pic>
        <p:nvPicPr>
          <p:cNvPr id="9" name="Content Placeholder 8"/>
          <p:cNvPicPr>
            <a:picLocks noChangeAspect="1"/>
          </p:cNvPicPr>
          <p:nvPr>
            <p:ph sz="half" idx="2"/>
          </p:nvPr>
        </p:nvPicPr>
        <p:blipFill>
          <a:blip r:embed="rId2"/>
          <a:stretch>
            <a:fillRect/>
          </a:stretch>
        </p:blipFill>
        <p:spPr>
          <a:xfrm>
            <a:off x="391160" y="2274570"/>
            <a:ext cx="6071870" cy="2104390"/>
          </a:xfrm>
          <a:prstGeom prst="rect">
            <a:avLst/>
          </a:prstGeom>
        </p:spPr>
      </p:pic>
      <p:pic>
        <p:nvPicPr>
          <p:cNvPr id="10" name="Picture 9"/>
          <p:cNvPicPr>
            <a:picLocks noChangeAspect="1"/>
          </p:cNvPicPr>
          <p:nvPr/>
        </p:nvPicPr>
        <p:blipFill>
          <a:blip r:embed="rId3"/>
          <a:stretch>
            <a:fillRect/>
          </a:stretch>
        </p:blipFill>
        <p:spPr>
          <a:xfrm>
            <a:off x="391160" y="4518660"/>
            <a:ext cx="4102100" cy="1739900"/>
          </a:xfrm>
          <a:prstGeom prst="rect">
            <a:avLst/>
          </a:prstGeom>
        </p:spPr>
      </p:pic>
      <p:graphicFrame>
        <p:nvGraphicFramePr>
          <p:cNvPr id="11" name="Table 10"/>
          <p:cNvGraphicFramePr/>
          <p:nvPr>
            <p:custDataLst>
              <p:tags r:id="rId4"/>
            </p:custDataLst>
          </p:nvPr>
        </p:nvGraphicFramePr>
        <p:xfrm>
          <a:off x="6762115" y="2091055"/>
          <a:ext cx="4927600" cy="2221230"/>
        </p:xfrm>
        <a:graphic>
          <a:graphicData uri="http://schemas.openxmlformats.org/drawingml/2006/table">
            <a:tbl>
              <a:tblPr/>
              <a:tblGrid>
                <a:gridCol w="2463800"/>
                <a:gridCol w="2463800"/>
              </a:tblGrid>
              <a:tr h="314325">
                <a:tc>
                  <a:txBody>
                    <a:bodyPr/>
                    <a:p>
                      <a:pPr algn="ctr"/>
                      <a:r>
                        <a:rPr sz="1800" b="1" i="1">
                          <a:latin typeface="Times New Roman" panose="02020603050405020304" pitchFamily="18" charset="0"/>
                          <a:cs typeface="Times New Roman" panose="02020603050405020304" pitchFamily="18" charset="0"/>
                        </a:rPr>
                        <a:t>Section</a:t>
                      </a:r>
                      <a:endParaRPr sz="1800" b="1" i="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b="1" i="1">
                          <a:latin typeface="Times New Roman" panose="02020603050405020304" pitchFamily="18" charset="0"/>
                          <a:cs typeface="Times New Roman" panose="02020603050405020304" pitchFamily="18" charset="0"/>
                        </a:rPr>
                        <a:t>Function</a:t>
                      </a:r>
                      <a:endParaRPr sz="1800" b="1" i="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14325">
                <a:tc>
                  <a:txBody>
                    <a:bodyPr/>
                    <a:p>
                      <a:pPr algn="ctr"/>
                      <a:r>
                        <a:rPr sz="1800">
                          <a:latin typeface="Times New Roman" panose="02020603050405020304" pitchFamily="18" charset="0"/>
                          <a:cs typeface="Times New Roman" panose="02020603050405020304" pitchFamily="18" charset="0"/>
                        </a:rPr>
                        <a:t>process_documents()</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Loads, splits, embeds PDF text</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35280">
                <a:tc>
                  <a:txBody>
                    <a:bodyPr/>
                    <a:p>
                      <a:pPr algn="ctr"/>
                      <a:r>
                        <a:rPr sz="1800">
                          <a:latin typeface="Times New Roman" panose="02020603050405020304" pitchFamily="18" charset="0"/>
                          <a:cs typeface="Times New Roman" panose="02020603050405020304" pitchFamily="18" charset="0"/>
                        </a:rPr>
                        <a:t>main()</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Renders UI, processes input, controls app flow</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14325">
                <a:tc>
                  <a:txBody>
                    <a:bodyPr/>
                    <a:p>
                      <a:pPr algn="ctr"/>
                      <a:r>
                        <a:rPr sz="1800">
                          <a:latin typeface="Times New Roman" panose="02020603050405020304" pitchFamily="18" charset="0"/>
                          <a:cs typeface="Times New Roman" panose="02020603050405020304" pitchFamily="18" charset="0"/>
                        </a:rPr>
                        <a:t>.text_input()</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Accepts user queries</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14325">
                <a:tc>
                  <a:txBody>
                    <a:bodyPr/>
                    <a:p>
                      <a:pPr algn="ctr"/>
                      <a:r>
                        <a:rPr sz="1800">
                          <a:latin typeface="Times New Roman" panose="02020603050405020304" pitchFamily="18" charset="0"/>
                          <a:cs typeface="Times New Roman" panose="02020603050405020304" pitchFamily="18" charset="0"/>
                        </a:rPr>
                        <a:t>"Explore Insights" button</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Re-indexes document data</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14325">
                <a:tc>
                  <a:txBody>
                    <a:bodyPr/>
                    <a:p>
                      <a:pPr algn="ctr"/>
                      <a:r>
                        <a:rPr sz="1800">
                          <a:latin typeface="Times New Roman" panose="02020603050405020304" pitchFamily="18" charset="0"/>
                          <a:cs typeface="Times New Roman" panose="02020603050405020304" pitchFamily="18" charset="0"/>
                        </a:rPr>
                        <a:t>Footer</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Shows branding info</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r h="314325">
                <a:tc>
                  <a:txBody>
                    <a:bodyPr/>
                    <a:p>
                      <a:pPr algn="ctr"/>
                      <a:r>
                        <a:rPr sz="1800">
                          <a:latin typeface="Times New Roman" panose="02020603050405020304" pitchFamily="18" charset="0"/>
                          <a:cs typeface="Times New Roman" panose="02020603050405020304" pitchFamily="18" charset="0"/>
                        </a:rPr>
                        <a:t>Entry point</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c>
                  <a:txBody>
                    <a:bodyPr/>
                    <a:p>
                      <a:pPr algn="ctr"/>
                      <a:r>
                        <a:rPr sz="1800">
                          <a:latin typeface="Times New Roman" panose="02020603050405020304" pitchFamily="18" charset="0"/>
                          <a:cs typeface="Times New Roman" panose="02020603050405020304" pitchFamily="18" charset="0"/>
                        </a:rPr>
                        <a:t>Ensures script runs only if executed directly</a:t>
                      </a:r>
                      <a:endParaRPr sz="18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2">
                        <a:lumMod val="20000"/>
                        <a:lumOff val="80000"/>
                      </a:schemeClr>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IN" b="1"/>
              <a:t>         Results and Discussion:</a:t>
            </a:r>
            <a:endParaRPr lang="en-US" altLang="en-IN" b="1"/>
          </a:p>
        </p:txBody>
      </p:sp>
      <p:sp>
        <p:nvSpPr>
          <p:cNvPr id="6" name="Text Box 5"/>
          <p:cNvSpPr txBox="1"/>
          <p:nvPr/>
        </p:nvSpPr>
        <p:spPr>
          <a:xfrm>
            <a:off x="383540" y="1531620"/>
            <a:ext cx="6325870" cy="5102225"/>
          </a:xfrm>
          <a:prstGeom prst="rect">
            <a:avLst/>
          </a:prstGeom>
          <a:solidFill>
            <a:schemeClr val="accent2">
              <a:lumMod val="20000"/>
              <a:lumOff val="80000"/>
            </a:schemeClr>
          </a:solidFill>
          <a:ln>
            <a:solidFill>
              <a:schemeClr val="tx1"/>
            </a:solidFill>
          </a:ln>
        </p:spPr>
        <p:txBody>
          <a:bodyPr wrap="square">
            <a:noAutofit/>
          </a:bodyPr>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The CoBot system successfully processes PDF documents and retrieves context-aware responses using RAG architecture.</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Real-time question answering is enabled through FAISS-based similarity search and Gemini AI model integration.</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The Streamlit interface allows users to interact with the system seamlessly through natural language queries.</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Accurate responses were observed for a wide range of queries related to carbon credits, market pricing, and compliance norms.</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Current limitations include a restricted dataset of only four PDFs, which may affect the depth of some responses.</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The system demonstrates strong potential for scalability by adding more documents and live data sources.</a:t>
            </a: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sz="1600">
                <a:latin typeface="Times New Roman" panose="02020603050405020304" pitchFamily="18" charset="0"/>
                <a:cs typeface="Times New Roman" panose="02020603050405020304" pitchFamily="18" charset="0"/>
              </a:rPr>
              <a:t>CoBot proves the feasibility of using AI-driven tools to support sustainability education, market participation, and policy compliance.</a:t>
            </a:r>
            <a:endParaRPr sz="1600">
              <a:latin typeface="Times New Roman" panose="02020603050405020304" pitchFamily="18" charset="0"/>
              <a:cs typeface="Times New Roman" panose="02020603050405020304" pitchFamily="18" charset="0"/>
            </a:endParaRPr>
          </a:p>
        </p:txBody>
      </p:sp>
      <p:pic>
        <p:nvPicPr>
          <p:cNvPr id="20" name="Picture 13"/>
          <p:cNvPicPr>
            <a:picLocks noChangeAspect="1"/>
          </p:cNvPicPr>
          <p:nvPr>
            <p:ph idx="1"/>
          </p:nvPr>
        </p:nvPicPr>
        <p:blipFill>
          <a:blip r:embed="rId1"/>
          <a:stretch>
            <a:fillRect/>
          </a:stretch>
        </p:blipFill>
        <p:spPr>
          <a:xfrm>
            <a:off x="6915150" y="1691005"/>
            <a:ext cx="5106670" cy="26790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97840" y="248285"/>
            <a:ext cx="10515600" cy="1325563"/>
          </a:xfrm>
        </p:spPr>
        <p:txBody>
          <a:bodyPr>
            <a:normAutofit fontScale="90000"/>
          </a:bodyPr>
          <a:p>
            <a:r>
              <a:rPr lang="en-US" altLang="en-IN" b="1"/>
              <a:t>         Performance analysis:</a:t>
            </a:r>
            <a:endParaRPr lang="en-US" altLang="en-IN" b="1"/>
          </a:p>
        </p:txBody>
      </p:sp>
      <p:sp>
        <p:nvSpPr>
          <p:cNvPr id="6" name="Text Box 5"/>
          <p:cNvSpPr txBox="1"/>
          <p:nvPr/>
        </p:nvSpPr>
        <p:spPr>
          <a:xfrm>
            <a:off x="594995" y="1425575"/>
            <a:ext cx="6325870" cy="4358005"/>
          </a:xfrm>
          <a:prstGeom prst="rect">
            <a:avLst/>
          </a:prstGeom>
          <a:solidFill>
            <a:schemeClr val="accent2">
              <a:lumMod val="20000"/>
              <a:lumOff val="80000"/>
            </a:schemeClr>
          </a:solidFill>
          <a:ln>
            <a:solidFill>
              <a:schemeClr val="tx1"/>
            </a:solidFill>
          </a:ln>
        </p:spPr>
        <p:txBody>
          <a:bodyPr wrap="square">
            <a:noAutofit/>
          </a:bodyPr>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Response Accuracy: For the majority of document-based queries, the generated responses are accurate and contextually relevant.</a:t>
            </a: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Retrieval Efficiency: FAISS vector search allows for nearly instantaneous responses by retrieving pertinent chunks in milliseconds.</a:t>
            </a: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Model Reliability: Gemini AI (through gemini-2.0-flash) consistently provides insightful responses with minimal latency.</a:t>
            </a: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User Experience: The Streamlit interface improves accessibility by providing seamless interaction and an intuitive design.</a:t>
            </a: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Scalability: Indexing and retrieval are scalable with more PDFs, and the system maintains performance with the current document size.</a:t>
            </a: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1600">
                <a:latin typeface="Times New Roman" panose="02020603050405020304" pitchFamily="18" charset="0"/>
                <a:cs typeface="Times New Roman" panose="02020603050405020304" pitchFamily="18" charset="0"/>
              </a:rPr>
              <a:t>Overall Result: With additional improvements, CoBot exhibits a reliable and effective pipeline fit for real-world deployment.</a:t>
            </a:r>
            <a:endParaRPr lang="en-US" altLang="en-US" sz="1600">
              <a:latin typeface="Times New Roman" panose="02020603050405020304" pitchFamily="18" charset="0"/>
              <a:cs typeface="Times New Roman" panose="02020603050405020304" pitchFamily="18" charset="0"/>
            </a:endParaRPr>
          </a:p>
        </p:txBody>
      </p:sp>
      <p:pic>
        <p:nvPicPr>
          <p:cNvPr id="20" name="Picture 13"/>
          <p:cNvPicPr>
            <a:picLocks noChangeAspect="1"/>
          </p:cNvPicPr>
          <p:nvPr>
            <p:ph idx="1"/>
          </p:nvPr>
        </p:nvPicPr>
        <p:blipFill>
          <a:blip r:embed="rId1"/>
          <a:stretch>
            <a:fillRect/>
          </a:stretch>
        </p:blipFill>
        <p:spPr>
          <a:xfrm>
            <a:off x="7078980" y="2110105"/>
            <a:ext cx="5028565" cy="26377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685" y="365125"/>
            <a:ext cx="10515600" cy="1325563"/>
          </a:xfrm>
        </p:spPr>
        <p:txBody>
          <a:bodyPr/>
          <a:lstStyle/>
          <a:p>
            <a:pPr algn="just"/>
            <a:r>
              <a:rPr lang="en-IN" altLang="en-US" b="1">
                <a:latin typeface="Arial Narrow" panose="020B0606020202030204"/>
                <a:ea typeface="Arial Narrow" panose="020B0606020202030204"/>
                <a:cs typeface="Arial Narrow" panose="020B0606020202030204"/>
                <a:sym typeface="Arial Narrow" panose="020B0606020202030204"/>
              </a:rPr>
              <a:t>Conclusion</a:t>
            </a:r>
            <a:endParaRPr lang="en-IN" altLang="en-US" b="1" dirty="0">
              <a:solidFill>
                <a:srgbClr val="0070C0"/>
              </a:solidFill>
              <a:latin typeface="Arial Narrow" panose="020B0606020202030204"/>
              <a:ea typeface="Arial Narrow" panose="020B0606020202030204"/>
              <a:cs typeface="Arial Narrow" panose="020B0606020202030204"/>
              <a:sym typeface="Arial Narrow" panose="020B0606020202030204"/>
            </a:endParaRPr>
          </a:p>
        </p:txBody>
      </p:sp>
      <p:sp>
        <p:nvSpPr>
          <p:cNvPr id="5" name="Content Placeholder 2"/>
          <p:cNvSpPr/>
          <p:nvPr/>
        </p:nvSpPr>
        <p:spPr>
          <a:xfrm>
            <a:off x="965200" y="1952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3" name="Text Box 2"/>
          <p:cNvSpPr txBox="1"/>
          <p:nvPr/>
        </p:nvSpPr>
        <p:spPr>
          <a:xfrm>
            <a:off x="130810" y="1488440"/>
            <a:ext cx="11951335" cy="4116070"/>
          </a:xfrm>
          <a:prstGeom prst="rect">
            <a:avLst/>
          </a:prstGeom>
          <a:noFill/>
        </p:spPr>
        <p:txBody>
          <a:bodyPr wrap="square" rtlCol="0">
            <a:noAutofit/>
          </a:bodyPr>
          <a:p>
            <a:pPr algn="just"/>
            <a:endParaRPr lang="en-US" altLang="en-US">
              <a:latin typeface="Times New Roman" panose="02020603050405020304" pitchFamily="18" charset="0"/>
              <a:cs typeface="Times New Roman" panose="02020603050405020304" pitchFamily="18" charset="0"/>
            </a:endParaRPr>
          </a:p>
          <a:p>
            <a:pPr algn="just"/>
            <a:r>
              <a:rPr lang="en-IN" altLang="en-US" b="1">
                <a:latin typeface="Times New Roman" panose="02020603050405020304" pitchFamily="18" charset="0"/>
                <a:cs typeface="Times New Roman" panose="02020603050405020304" pitchFamily="18" charset="0"/>
              </a:rPr>
              <a:t>At the end of my </a:t>
            </a:r>
            <a:r>
              <a:rPr lang="en-US" altLang="en-IN" b="1">
                <a:latin typeface="Times New Roman" panose="02020603050405020304" pitchFamily="18" charset="0"/>
                <a:cs typeface="Times New Roman" panose="02020603050405020304" pitchFamily="18" charset="0"/>
              </a:rPr>
              <a:t>second</a:t>
            </a:r>
            <a:r>
              <a:rPr lang="en-IN" altLang="en-US" b="1">
                <a:latin typeface="Times New Roman" panose="02020603050405020304" pitchFamily="18" charset="0"/>
                <a:cs typeface="Times New Roman" panose="02020603050405020304" pitchFamily="18" charset="0"/>
              </a:rPr>
              <a:t> review,</a:t>
            </a:r>
            <a:r>
              <a:rPr lang="en-US" altLang="en-IN" b="1">
                <a:latin typeface="Times New Roman" panose="02020603050405020304" pitchFamily="18" charset="0"/>
                <a:cs typeface="Times New Roman" panose="02020603050405020304" pitchFamily="18" charset="0"/>
              </a:rPr>
              <a:t> </a:t>
            </a:r>
            <a:endParaRPr lang="en-IN" altLang="en-US" b="1">
              <a:latin typeface="Times New Roman" panose="02020603050405020304" pitchFamily="18" charset="0"/>
              <a:cs typeface="Times New Roman" panose="02020603050405020304" pitchFamily="18" charset="0"/>
            </a:endParaRPr>
          </a:p>
          <a:p>
            <a:pPr algn="just"/>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CoBot is able to  integrates RAG architecture, FAISS vector search, and Google GenAI to answer real-world carbon trading queries.</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Processes domain-specific PDFs and retrieves accurate, context-aware responses via a chatbot interface.</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Built using Streamlit with a user-friendly, sustainability-themed design for clear communication and engagement.</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Supports intelligent Q&amp;A on topics like carbon credits, market trends, compliance, and trading strategies.</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Promotes sustainability, transparency, and data-driven decision-making in the global carbon economy.</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3074035" y="574675"/>
            <a:ext cx="6044565" cy="3119755"/>
          </a:xfrm>
          <a:prstGeom prst="rect">
            <a:avLst/>
          </a:prstGeom>
          <a:ln>
            <a:solidFill>
              <a:schemeClr val="tx1"/>
            </a:solidFill>
          </a:ln>
        </p:spPr>
      </p:pic>
      <p:pic>
        <p:nvPicPr>
          <p:cNvPr id="5" name="Content Placeholder 4"/>
          <p:cNvPicPr>
            <a:picLocks noChangeAspect="1"/>
          </p:cNvPicPr>
          <p:nvPr>
            <p:ph sz="half" idx="2"/>
          </p:nvPr>
        </p:nvPicPr>
        <p:blipFill>
          <a:blip r:embed="rId2"/>
          <a:stretch>
            <a:fillRect/>
          </a:stretch>
        </p:blipFill>
        <p:spPr>
          <a:xfrm>
            <a:off x="3074035" y="3693795"/>
            <a:ext cx="6044565" cy="2190115"/>
          </a:xfrm>
          <a:prstGeom prst="rect">
            <a:avLst/>
          </a:prstGeom>
          <a:ln>
            <a:solidFill>
              <a:schemeClr val="tx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tretch>
            <a:fillRect/>
          </a:stretch>
        </p:blipFill>
        <p:spPr>
          <a:xfrm>
            <a:off x="-6350" y="0"/>
            <a:ext cx="3924935" cy="2040255"/>
          </a:xfrm>
          <a:prstGeom prst="rect">
            <a:avLst/>
          </a:prstGeom>
          <a:ln>
            <a:solidFill>
              <a:schemeClr val="tx1"/>
            </a:solidFill>
          </a:ln>
        </p:spPr>
      </p:pic>
      <p:pic>
        <p:nvPicPr>
          <p:cNvPr id="7" name="Content Placeholder 6"/>
          <p:cNvPicPr>
            <a:picLocks noChangeAspect="1"/>
          </p:cNvPicPr>
          <p:nvPr>
            <p:ph sz="half" idx="2"/>
          </p:nvPr>
        </p:nvPicPr>
        <p:blipFill>
          <a:blip r:embed="rId2"/>
          <a:srcRect t="24022"/>
          <a:stretch>
            <a:fillRect/>
          </a:stretch>
        </p:blipFill>
        <p:spPr>
          <a:xfrm>
            <a:off x="-635" y="2040255"/>
            <a:ext cx="3919855" cy="1557655"/>
          </a:xfrm>
          <a:prstGeom prst="rect">
            <a:avLst/>
          </a:prstGeom>
          <a:ln>
            <a:solidFill>
              <a:schemeClr val="tx1"/>
            </a:solidFill>
          </a:ln>
        </p:spPr>
      </p:pic>
      <p:pic>
        <p:nvPicPr>
          <p:cNvPr id="8" name="Picture 7"/>
          <p:cNvPicPr>
            <a:picLocks noChangeAspect="1"/>
          </p:cNvPicPr>
          <p:nvPr/>
        </p:nvPicPr>
        <p:blipFill>
          <a:blip r:embed="rId3"/>
          <a:srcRect t="25109"/>
          <a:stretch>
            <a:fillRect/>
          </a:stretch>
        </p:blipFill>
        <p:spPr>
          <a:xfrm>
            <a:off x="0" y="3597910"/>
            <a:ext cx="3919220" cy="1530350"/>
          </a:xfrm>
          <a:prstGeom prst="rect">
            <a:avLst/>
          </a:prstGeom>
          <a:ln>
            <a:solidFill>
              <a:schemeClr val="tx1"/>
            </a:solidFill>
          </a:ln>
        </p:spPr>
      </p:pic>
      <p:pic>
        <p:nvPicPr>
          <p:cNvPr id="9" name="Picture 8"/>
          <p:cNvPicPr>
            <a:picLocks noChangeAspect="1"/>
          </p:cNvPicPr>
          <p:nvPr/>
        </p:nvPicPr>
        <p:blipFill>
          <a:blip r:embed="rId4"/>
          <a:srcRect l="52" t="25241" r="-52" b="1516"/>
          <a:stretch>
            <a:fillRect/>
          </a:stretch>
        </p:blipFill>
        <p:spPr>
          <a:xfrm>
            <a:off x="-635" y="5128260"/>
            <a:ext cx="3919855" cy="1490980"/>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4320540" y="86995"/>
            <a:ext cx="5262245" cy="2171700"/>
          </a:xfrm>
          <a:prstGeom prst="rect">
            <a:avLst/>
          </a:prstGeom>
          <a:ln>
            <a:solidFill>
              <a:schemeClr val="tx1"/>
            </a:solidFill>
          </a:ln>
        </p:spPr>
      </p:pic>
      <p:pic>
        <p:nvPicPr>
          <p:cNvPr id="11" name="Picture 10"/>
          <p:cNvPicPr>
            <a:picLocks noChangeAspect="1"/>
          </p:cNvPicPr>
          <p:nvPr/>
        </p:nvPicPr>
        <p:blipFill>
          <a:blip r:embed="rId6"/>
          <a:stretch>
            <a:fillRect/>
          </a:stretch>
        </p:blipFill>
        <p:spPr>
          <a:xfrm>
            <a:off x="6758940" y="2338705"/>
            <a:ext cx="5358765" cy="1434465"/>
          </a:xfrm>
          <a:prstGeom prst="rect">
            <a:avLst/>
          </a:prstGeom>
          <a:ln>
            <a:solidFill>
              <a:schemeClr val="tx1"/>
            </a:solidFill>
          </a:ln>
        </p:spPr>
      </p:pic>
      <p:pic>
        <p:nvPicPr>
          <p:cNvPr id="12" name="Picture 11"/>
          <p:cNvPicPr>
            <a:picLocks noChangeAspect="1"/>
          </p:cNvPicPr>
          <p:nvPr/>
        </p:nvPicPr>
        <p:blipFill>
          <a:blip r:embed="rId7"/>
          <a:stretch>
            <a:fillRect/>
          </a:stretch>
        </p:blipFill>
        <p:spPr>
          <a:xfrm>
            <a:off x="6758940" y="3853180"/>
            <a:ext cx="5358130" cy="2395855"/>
          </a:xfrm>
          <a:prstGeom prst="rect">
            <a:avLst/>
          </a:prstGeom>
          <a:ln>
            <a:solidFill>
              <a:schemeClr val="tx1"/>
            </a:solidFill>
          </a:ln>
        </p:spPr>
      </p:pic>
      <p:sp>
        <p:nvSpPr>
          <p:cNvPr id="13" name="Footer Placeholder 12"/>
          <p:cNvSpPr>
            <a:spLocks noGrp="1"/>
          </p:cNvSpPr>
          <p:nvPr>
            <p:ph type="ftr" sz="quarter" idx="11"/>
          </p:nvPr>
        </p:nvSpPr>
        <p:spPr>
          <a:xfrm>
            <a:off x="4175125" y="6356350"/>
            <a:ext cx="4114800" cy="365125"/>
          </a:xfrm>
        </p:spPr>
        <p:txBody>
          <a:bodyPr/>
          <a:p>
            <a:r>
              <a:rPr lang="en-IN" smtClean="0"/>
              <a:t>CS7610  CAPSTONE PROJECT  , PGP, ICER, VIT Bangalore</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b="1"/>
              <a:t>INTRODUCTION </a:t>
            </a:r>
            <a:br>
              <a:rPr lang="en-IN" altLang="en-US" b="1"/>
            </a:br>
            <a:r>
              <a:rPr lang="en-IN" altLang="en-US" b="1"/>
              <a:t>What are Carbon Credits?</a:t>
            </a:r>
            <a:endParaRPr lang="en-IN" altLang="en-US" b="1"/>
          </a:p>
        </p:txBody>
      </p:sp>
      <p:pic>
        <p:nvPicPr>
          <p:cNvPr id="4" name="Content Placeholder 3"/>
          <p:cNvPicPr>
            <a:picLocks noChangeAspect="1"/>
          </p:cNvPicPr>
          <p:nvPr>
            <p:ph idx="1"/>
          </p:nvPr>
        </p:nvPicPr>
        <p:blipFill>
          <a:blip r:embed="rId1"/>
          <a:stretch>
            <a:fillRect/>
          </a:stretch>
        </p:blipFill>
        <p:spPr>
          <a:xfrm>
            <a:off x="6929755" y="1000125"/>
            <a:ext cx="4892040" cy="5269865"/>
          </a:xfrm>
          <a:prstGeom prst="rect">
            <a:avLst/>
          </a:prstGeom>
          <a:ln>
            <a:solidFill>
              <a:schemeClr val="tx1"/>
            </a:solidFill>
          </a:ln>
        </p:spPr>
      </p:pic>
      <p:sp>
        <p:nvSpPr>
          <p:cNvPr id="5" name="Text Box 4"/>
          <p:cNvSpPr txBox="1"/>
          <p:nvPr/>
        </p:nvSpPr>
        <p:spPr>
          <a:xfrm>
            <a:off x="637540" y="1852930"/>
            <a:ext cx="5708015" cy="645160"/>
          </a:xfrm>
          <a:prstGeom prst="rect">
            <a:avLst/>
          </a:prstGeom>
          <a:solidFill>
            <a:schemeClr val="accent6">
              <a:lumMod val="20000"/>
              <a:lumOff val="80000"/>
            </a:schemeClr>
          </a:solidFill>
          <a:ln>
            <a:solidFill>
              <a:schemeClr val="tx1"/>
            </a:solidFill>
          </a:ln>
        </p:spPr>
        <p:txBody>
          <a:bodyPr wrap="square" rtlCol="0">
            <a:spAutoFit/>
          </a:bodyPr>
          <a:p>
            <a:pPr algn="ctr"/>
            <a:r>
              <a:rPr lang="en-IN" altLang="en-US" b="1">
                <a:latin typeface="Times New Roman" panose="02020603050405020304" pitchFamily="18" charset="0"/>
                <a:cs typeface="Times New Roman" panose="02020603050405020304" pitchFamily="18" charset="0"/>
              </a:rPr>
              <a:t>1 Carbon credit = </a:t>
            </a:r>
            <a:r>
              <a:rPr lang="en-US" altLang="en-US" b="1">
                <a:latin typeface="Times New Roman" panose="02020603050405020304" pitchFamily="18" charset="0"/>
                <a:cs typeface="Times New Roman" panose="02020603050405020304" pitchFamily="18" charset="0"/>
              </a:rPr>
              <a:t>1 tonne of CO₂ (or equivalent greenhouse gas)</a:t>
            </a:r>
            <a:endParaRPr lang="en-US" altLang="en-US" b="1">
              <a:latin typeface="Times New Roman" panose="02020603050405020304" pitchFamily="18" charset="0"/>
              <a:cs typeface="Times New Roman" panose="02020603050405020304" pitchFamily="18" charset="0"/>
            </a:endParaRPr>
          </a:p>
        </p:txBody>
      </p:sp>
      <p:sp>
        <p:nvSpPr>
          <p:cNvPr id="6" name="Text Box 5"/>
          <p:cNvSpPr txBox="1"/>
          <p:nvPr/>
        </p:nvSpPr>
        <p:spPr>
          <a:xfrm>
            <a:off x="838200" y="2498090"/>
            <a:ext cx="5080000" cy="3930015"/>
          </a:xfrm>
          <a:prstGeom prst="rect">
            <a:avLst/>
          </a:prstGeom>
        </p:spPr>
        <p:txBody>
          <a:bodyPr>
            <a:noAutofit/>
          </a:bodyPr>
          <a:p>
            <a:pPr marL="0" indent="0" algn="just">
              <a:lnSpc>
                <a:spcPts val="1430"/>
              </a:lnSpc>
              <a:spcBef>
                <a:spcPct val="0"/>
              </a:spcBef>
              <a:spcAft>
                <a:spcPct val="0"/>
              </a:spcAft>
              <a:buFont typeface="Arial" panose="020B0604020202020204"/>
              <a:buNone/>
            </a:pPr>
            <a:r>
              <a:rPr sz="1600" b="1" i="0" u="sng">
                <a:solidFill>
                  <a:schemeClr val="tx1"/>
                </a:solidFill>
                <a:latin typeface="Times New Roman" panose="02020603050405020304" pitchFamily="18" charset="0"/>
                <a:ea typeface="quote-cjk-patch"/>
                <a:cs typeface="Times New Roman" panose="02020603050405020304" pitchFamily="18" charset="0"/>
              </a:rPr>
              <a:t>Cap-and-Trade Systems:</a:t>
            </a:r>
            <a:r>
              <a:rPr sz="1600" b="0" i="0">
                <a:solidFill>
                  <a:schemeClr val="tx1"/>
                </a:solidFill>
                <a:latin typeface="Times New Roman" panose="02020603050405020304" pitchFamily="18" charset="0"/>
                <a:ea typeface="quote-cjk-patch"/>
                <a:cs typeface="Times New Roman" panose="02020603050405020304" pitchFamily="18" charset="0"/>
              </a:rPr>
              <a:t> Governments or regulators set a limit (cap) on total emissions. Companies receive or buy credits; if they emit less, they can sell excess credits.</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Char char="•"/>
            </a:pP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r>
              <a:rPr sz="1600" b="1" i="0" u="sng">
                <a:solidFill>
                  <a:schemeClr val="tx1"/>
                </a:solidFill>
                <a:latin typeface="Times New Roman" panose="02020603050405020304" pitchFamily="18" charset="0"/>
                <a:ea typeface="quote-cjk-patch"/>
                <a:cs typeface="Times New Roman" panose="02020603050405020304" pitchFamily="18" charset="0"/>
              </a:rPr>
              <a:t>Voluntary Markets:</a:t>
            </a:r>
            <a:r>
              <a:rPr sz="1600" b="0" i="0">
                <a:solidFill>
                  <a:schemeClr val="tx1"/>
                </a:solidFill>
                <a:latin typeface="Times New Roman" panose="02020603050405020304" pitchFamily="18" charset="0"/>
                <a:ea typeface="quote-cjk-patch"/>
                <a:cs typeface="Times New Roman" panose="02020603050405020304" pitchFamily="18" charset="0"/>
              </a:rPr>
              <a:t> Companies/individuals buy credits to voluntarily offset emissions (e.g., for CSR goals).</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Char char="•"/>
            </a:pP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ts val="200"/>
              </a:spcAft>
              <a:buFont typeface="Arial" panose="020B0604020202020204"/>
              <a:buNone/>
            </a:pPr>
            <a:r>
              <a:rPr sz="1600" b="1" i="0" u="sng">
                <a:solidFill>
                  <a:schemeClr val="tx1"/>
                </a:solidFill>
                <a:latin typeface="Times New Roman" panose="02020603050405020304" pitchFamily="18" charset="0"/>
                <a:ea typeface="quote-cjk-patch"/>
                <a:cs typeface="Times New Roman" panose="02020603050405020304" pitchFamily="18" charset="0"/>
              </a:rPr>
              <a:t>Projects Behind Credits: </a:t>
            </a:r>
            <a:endParaRPr sz="1600" b="1" i="0" u="sng">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ts val="200"/>
              </a:spcAft>
              <a:buFont typeface="Arial" panose="020B0604020202020204"/>
              <a:buNone/>
            </a:pPr>
            <a:r>
              <a:rPr sz="1600" b="0" i="0">
                <a:solidFill>
                  <a:schemeClr val="tx1"/>
                </a:solidFill>
                <a:latin typeface="Times New Roman" panose="02020603050405020304" pitchFamily="18" charset="0"/>
                <a:ea typeface="quote-cjk-patch"/>
                <a:cs typeface="Times New Roman" panose="02020603050405020304" pitchFamily="18" charset="0"/>
              </a:rPr>
              <a:t>Fund initiatives like:</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sz="1600" b="0" i="0">
                <a:solidFill>
                  <a:schemeClr val="tx1"/>
                </a:solidFill>
                <a:latin typeface="Times New Roman" panose="02020603050405020304" pitchFamily="18" charset="0"/>
                <a:ea typeface="quote-cjk-patch"/>
                <a:cs typeface="Times New Roman" panose="02020603050405020304" pitchFamily="18" charset="0"/>
              </a:rPr>
              <a:t>Renewable energy (solar/wind farms).</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sz="1600" b="0" i="0">
                <a:solidFill>
                  <a:schemeClr val="tx1"/>
                </a:solidFill>
                <a:latin typeface="Times New Roman" panose="02020603050405020304" pitchFamily="18" charset="0"/>
                <a:ea typeface="quote-cjk-patch"/>
                <a:cs typeface="Times New Roman" panose="02020603050405020304" pitchFamily="18" charset="0"/>
              </a:rPr>
              <a:t>Reforestation.</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sz="1600" b="0" i="0">
                <a:solidFill>
                  <a:schemeClr val="tx1"/>
                </a:solidFill>
                <a:latin typeface="Times New Roman" panose="02020603050405020304" pitchFamily="18" charset="0"/>
                <a:ea typeface="quote-cjk-patch"/>
                <a:cs typeface="Times New Roman" panose="02020603050405020304" pitchFamily="18" charset="0"/>
              </a:rPr>
              <a:t>Methane capture (e.g., from landfills).</a:t>
            </a: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lvl="1" indent="0" algn="just">
              <a:lnSpc>
                <a:spcPts val="1430"/>
              </a:lnSpc>
              <a:spcBef>
                <a:spcPct val="0"/>
              </a:spcBef>
              <a:spcAft>
                <a:spcPct val="0"/>
              </a:spcAft>
              <a:buFont typeface="Arial" panose="020B0604020202020204"/>
              <a:buChar char="◦"/>
            </a:pPr>
            <a:endParaRPr sz="1600" b="0" i="0">
              <a:solidFill>
                <a:schemeClr val="tx1"/>
              </a:solidFill>
              <a:latin typeface="Times New Roman" panose="02020603050405020304" pitchFamily="18" charset="0"/>
              <a:ea typeface="quote-cjk-patch"/>
              <a:cs typeface="Times New Roman" panose="02020603050405020304" pitchFamily="18" charset="0"/>
            </a:endParaRPr>
          </a:p>
          <a:p>
            <a:pPr marL="0" lvl="1" indent="0" algn="just">
              <a:lnSpc>
                <a:spcPts val="1430"/>
              </a:lnSpc>
              <a:spcBef>
                <a:spcPct val="0"/>
              </a:spcBef>
              <a:spcAft>
                <a:spcPct val="0"/>
              </a:spcAft>
              <a:buFont typeface="Arial" panose="020B0604020202020204"/>
              <a:buNone/>
            </a:pPr>
            <a:r>
              <a:rPr lang="en-US" altLang="en-US" sz="1600" b="1" i="0" u="sng">
                <a:solidFill>
                  <a:schemeClr val="tx1"/>
                </a:solidFill>
                <a:latin typeface="Times New Roman" panose="02020603050405020304" pitchFamily="18" charset="0"/>
                <a:ea typeface="quote-cjk-patch"/>
                <a:cs typeface="Times New Roman" panose="02020603050405020304" pitchFamily="18" charset="0"/>
              </a:rPr>
              <a:t>Benefits</a:t>
            </a:r>
            <a:r>
              <a:rPr lang="en-IN" altLang="en-US" sz="1600" b="1" i="0" u="sng">
                <a:solidFill>
                  <a:schemeClr val="tx1"/>
                </a:solidFill>
                <a:latin typeface="Times New Roman" panose="02020603050405020304" pitchFamily="18" charset="0"/>
                <a:ea typeface="quote-cjk-patch"/>
                <a:cs typeface="Times New Roman" panose="02020603050405020304" pitchFamily="18" charset="0"/>
              </a:rPr>
              <a:t>:</a:t>
            </a:r>
            <a:endParaRPr lang="en-US" altLang="en-US" sz="1600" b="1" i="0" u="sng">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lang="en-US" altLang="en-US" sz="1600" b="1" i="0" u="sng">
                <a:solidFill>
                  <a:schemeClr val="tx1"/>
                </a:solidFill>
                <a:latin typeface="Times New Roman" panose="02020603050405020304" pitchFamily="18" charset="0"/>
                <a:ea typeface="quote-cjk-patch"/>
                <a:cs typeface="Times New Roman" panose="02020603050405020304" pitchFamily="18" charset="0"/>
              </a:rPr>
              <a:t>Cost-Effective:</a:t>
            </a:r>
            <a:r>
              <a:rPr lang="en-US" altLang="en-US" sz="1600" b="0" i="0">
                <a:solidFill>
                  <a:schemeClr val="tx1"/>
                </a:solidFill>
                <a:latin typeface="Times New Roman" panose="02020603050405020304" pitchFamily="18" charset="0"/>
                <a:ea typeface="quote-cjk-patch"/>
                <a:cs typeface="Times New Roman" panose="02020603050405020304" pitchFamily="18" charset="0"/>
              </a:rPr>
              <a:t> Cheaper than fines for exceeding emission limits.</a:t>
            </a:r>
            <a:endParaRPr lang="en-US" altLang="en-US"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endParaRPr lang="en-US" altLang="en-US"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lang="en-US" altLang="en-US" sz="1600" b="1" i="0">
                <a:solidFill>
                  <a:schemeClr val="tx1"/>
                </a:solidFill>
                <a:latin typeface="Times New Roman" panose="02020603050405020304" pitchFamily="18" charset="0"/>
                <a:ea typeface="quote-cjk-patch"/>
                <a:cs typeface="Times New Roman" panose="02020603050405020304" pitchFamily="18" charset="0"/>
              </a:rPr>
              <a:t>S</a:t>
            </a:r>
            <a:r>
              <a:rPr lang="en-US" altLang="en-US" sz="1600" b="1" i="0" u="sng">
                <a:solidFill>
                  <a:schemeClr val="tx1"/>
                </a:solidFill>
                <a:latin typeface="Times New Roman" panose="02020603050405020304" pitchFamily="18" charset="0"/>
                <a:ea typeface="quote-cjk-patch"/>
                <a:cs typeface="Times New Roman" panose="02020603050405020304" pitchFamily="18" charset="0"/>
              </a:rPr>
              <a:t>ustainability:</a:t>
            </a:r>
            <a:r>
              <a:rPr lang="en-US" altLang="en-US" sz="1600" b="0" i="0">
                <a:solidFill>
                  <a:schemeClr val="tx1"/>
                </a:solidFill>
                <a:latin typeface="Times New Roman" panose="02020603050405020304" pitchFamily="18" charset="0"/>
                <a:ea typeface="quote-cjk-patch"/>
                <a:cs typeface="Times New Roman" panose="02020603050405020304" pitchFamily="18" charset="0"/>
              </a:rPr>
              <a:t> Funds green projects.</a:t>
            </a:r>
            <a:endParaRPr lang="en-US" altLang="en-US"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endParaRPr lang="en-US" altLang="en-US" sz="1600" b="0" i="0">
              <a:solidFill>
                <a:schemeClr val="tx1"/>
              </a:solidFill>
              <a:latin typeface="Times New Roman" panose="02020603050405020304" pitchFamily="18" charset="0"/>
              <a:ea typeface="quote-cjk-patch"/>
              <a:cs typeface="Times New Roman" panose="02020603050405020304" pitchFamily="18" charset="0"/>
            </a:endParaRPr>
          </a:p>
          <a:p>
            <a:pPr marL="285750" lvl="1" indent="-285750" algn="just">
              <a:lnSpc>
                <a:spcPts val="1430"/>
              </a:lnSpc>
              <a:spcBef>
                <a:spcPct val="0"/>
              </a:spcBef>
              <a:spcAft>
                <a:spcPct val="0"/>
              </a:spcAft>
              <a:buFont typeface="Wingdings" panose="05000000000000000000" charset="0"/>
              <a:buChar char="Ø"/>
            </a:pPr>
            <a:r>
              <a:rPr lang="en-US" altLang="en-US" sz="1600" b="1" i="0" u="sng">
                <a:solidFill>
                  <a:schemeClr val="tx1"/>
                </a:solidFill>
                <a:latin typeface="Times New Roman" panose="02020603050405020304" pitchFamily="18" charset="0"/>
                <a:ea typeface="quote-cjk-patch"/>
                <a:cs typeface="Times New Roman" panose="02020603050405020304" pitchFamily="18" charset="0"/>
              </a:rPr>
              <a:t>Market Transparency:</a:t>
            </a:r>
            <a:r>
              <a:rPr lang="en-US" altLang="en-US" sz="1600" b="1" i="0">
                <a:solidFill>
                  <a:schemeClr val="tx1"/>
                </a:solidFill>
                <a:latin typeface="Times New Roman" panose="02020603050405020304" pitchFamily="18" charset="0"/>
                <a:ea typeface="quote-cjk-patch"/>
                <a:cs typeface="Times New Roman" panose="02020603050405020304" pitchFamily="18" charset="0"/>
              </a:rPr>
              <a:t> </a:t>
            </a:r>
            <a:r>
              <a:rPr lang="en-US" altLang="en-US" sz="1600" b="0" i="0">
                <a:solidFill>
                  <a:schemeClr val="tx1"/>
                </a:solidFill>
                <a:latin typeface="Times New Roman" panose="02020603050405020304" pitchFamily="18" charset="0"/>
                <a:ea typeface="quote-cjk-patch"/>
                <a:cs typeface="Times New Roman" panose="02020603050405020304" pitchFamily="18" charset="0"/>
              </a:rPr>
              <a:t>Encourages accountability via trading platforms.</a:t>
            </a:r>
            <a:endParaRPr lang="en-US" altLang="en-US" sz="1600" b="0" i="0">
              <a:solidFill>
                <a:schemeClr val="tx1"/>
              </a:solidFill>
              <a:latin typeface="Times New Roman" panose="02020603050405020304" pitchFamily="18" charset="0"/>
              <a:ea typeface="quote-cjk-patch"/>
              <a:cs typeface="Times New Roman" panose="02020603050405020304" pitchFamily="18" charset="0"/>
            </a:endParaRPr>
          </a:p>
        </p:txBody>
      </p:sp>
      <p:sp>
        <p:nvSpPr>
          <p:cNvPr id="7" name="Footer Placeholder 6"/>
          <p:cNvSpPr>
            <a:spLocks noGrp="1"/>
          </p:cNvSpPr>
          <p:nvPr>
            <p:ph type="ftr" sz="quarter" idx="11"/>
          </p:nvPr>
        </p:nvSpPr>
        <p:spPr>
          <a:xfrm>
            <a:off x="4175125" y="6356350"/>
            <a:ext cx="4114800" cy="365125"/>
          </a:xfrm>
        </p:spPr>
        <p:txBody>
          <a:bodyPr/>
          <a:p>
            <a:r>
              <a:rPr lang="en-IN" smtClean="0"/>
              <a:t>CS7610  CAPSTONE PROJECT  , PGP, ICER, VIT Bangalore</a:t>
            </a: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730" y="365125"/>
            <a:ext cx="10515600" cy="1325563"/>
          </a:xfrm>
        </p:spPr>
        <p:txBody>
          <a:bodyPr/>
          <a:lstStyle/>
          <a:p>
            <a:pPr algn="just"/>
            <a:r>
              <a:rPr lang="en-IN" altLang="en-US" b="1">
                <a:latin typeface="Arial Narrow" panose="020B0606020202030204"/>
                <a:ea typeface="Arial Narrow" panose="020B0606020202030204"/>
                <a:cs typeface="Arial Narrow" panose="020B0606020202030204"/>
                <a:sym typeface="Arial Narrow" panose="020B0606020202030204"/>
              </a:rPr>
              <a:t>Future Enhancements</a:t>
            </a:r>
            <a:r>
              <a:rPr lang="en-US" altLang="en-IN" b="1">
                <a:latin typeface="Arial Narrow" panose="020B0606020202030204"/>
                <a:ea typeface="Arial Narrow" panose="020B0606020202030204"/>
                <a:cs typeface="Arial Narrow" panose="020B0606020202030204"/>
                <a:sym typeface="Arial Narrow" panose="020B0606020202030204"/>
              </a:rPr>
              <a:t>:</a:t>
            </a:r>
            <a:endParaRPr lang="en-US" altLang="en-IN" b="1" dirty="0">
              <a:solidFill>
                <a:srgbClr val="0070C0"/>
              </a:solidFill>
              <a:latin typeface="Arial Narrow" panose="020B0606020202030204"/>
              <a:ea typeface="Arial Narrow" panose="020B0606020202030204"/>
              <a:cs typeface="Arial Narrow" panose="020B0606020202030204"/>
              <a:sym typeface="Arial Narrow" panose="020B0606020202030204"/>
            </a:endParaRPr>
          </a:p>
        </p:txBody>
      </p:sp>
      <p:sp>
        <p:nvSpPr>
          <p:cNvPr id="5" name="Content Placeholder 2"/>
          <p:cNvSpPr/>
          <p:nvPr/>
        </p:nvSpPr>
        <p:spPr>
          <a:xfrm>
            <a:off x="965200" y="1952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3" name="Text Box 2"/>
          <p:cNvSpPr txBox="1"/>
          <p:nvPr/>
        </p:nvSpPr>
        <p:spPr>
          <a:xfrm>
            <a:off x="130810" y="1360170"/>
            <a:ext cx="11951335" cy="5085080"/>
          </a:xfrm>
          <a:prstGeom prst="rect">
            <a:avLst/>
          </a:prstGeom>
          <a:noFill/>
        </p:spPr>
        <p:txBody>
          <a:bodyPr wrap="square" rtlCol="0">
            <a:noAutofit/>
          </a:bodyPr>
          <a:p>
            <a:pPr algn="just"/>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Although CoBot shows that it can use a RAG-powered chatbot framework to respond to real-time carbon trading enquiries, there is still a lot of room for improvement to increase accuracy and operational reach. To improve the dynamic nature of responses, one of the main improvements is broadening the range of input sources, such as </a:t>
            </a:r>
            <a:r>
              <a:rPr lang="en-US" altLang="en-US" b="1">
                <a:latin typeface="Times New Roman" panose="02020603050405020304" pitchFamily="18" charset="0"/>
                <a:cs typeface="Times New Roman" panose="02020603050405020304" pitchFamily="18" charset="0"/>
              </a:rPr>
              <a:t>live databases, carbon pricing APIs, government policy repositories, and real-time emissions trackers.</a:t>
            </a:r>
            <a:endParaRPr lang="en-US" altLang="en-US"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By fine-tuning the language model on domain-specific corpora like UNFCC protocols, trading registries, and verified ESG reports, contextual understanding can be further enhanced. This would improve the chatbot's capacity to manage intricate, multi-intent enquiries involving subtle regulatory differences or comparisons across markets. </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The system may become available to a worldwide audience by</a:t>
            </a:r>
            <a:r>
              <a:rPr lang="en-US" altLang="en-US" b="1">
                <a:latin typeface="Times New Roman" panose="02020603050405020304" pitchFamily="18" charset="0"/>
                <a:cs typeface="Times New Roman" panose="02020603050405020304" pitchFamily="18" charset="0"/>
              </a:rPr>
              <a:t> incorporating multilingual support</a:t>
            </a:r>
            <a:r>
              <a:rPr lang="en-US" altLang="en-US">
                <a:latin typeface="Times New Roman" panose="02020603050405020304" pitchFamily="18" charset="0"/>
                <a:cs typeface="Times New Roman" panose="02020603050405020304" pitchFamily="18" charset="0"/>
              </a:rPr>
              <a:t>, particularly for stakeholders in carbon markets where English is not the primary language. </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r>
              <a:rPr lang="en-US" altLang="en-US">
                <a:latin typeface="Times New Roman" panose="02020603050405020304" pitchFamily="18" charset="0"/>
                <a:cs typeface="Times New Roman" panose="02020603050405020304" pitchFamily="18" charset="0"/>
              </a:rPr>
              <a:t>Technically speaking, system updates could be streamlined by automated document ingestion through user uploads or URL fetch. Over time, real-world applicability may be improved by a mobile version or deployment on embedded systems (like edge devices in regulatory offices). Including feedback learning loops and usage analytics could aid in the model's ongoing adaptation to guarantee scalability and sustainability. CoBot can develop into a comprehensive, real-time decision support tool for stakeholders in the global carbon market with these improvements.</a:t>
            </a:r>
            <a:endParaRPr lang="en-US" altLang="en-US">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v"/>
            </a:pPr>
            <a:endParaRPr lang="en-I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730" y="365125"/>
            <a:ext cx="10515600" cy="1198245"/>
          </a:xfrm>
        </p:spPr>
        <p:txBody>
          <a:bodyPr/>
          <a:lstStyle/>
          <a:p>
            <a:pPr algn="just"/>
            <a:r>
              <a:rPr lang="en-IN" altLang="en-US" b="1">
                <a:latin typeface="Arial Narrow" panose="020B0606020202030204"/>
                <a:ea typeface="Arial Narrow" panose="020B0606020202030204"/>
                <a:cs typeface="Arial Narrow" panose="020B0606020202030204"/>
                <a:sym typeface="Arial Narrow" panose="020B0606020202030204"/>
              </a:rPr>
              <a:t>References</a:t>
            </a:r>
            <a:r>
              <a:rPr lang="en-US" altLang="en-IN" b="1">
                <a:latin typeface="Arial Narrow" panose="020B0606020202030204"/>
                <a:ea typeface="Arial Narrow" panose="020B0606020202030204"/>
                <a:cs typeface="Arial Narrow" panose="020B0606020202030204"/>
                <a:sym typeface="Arial Narrow" panose="020B0606020202030204"/>
              </a:rPr>
              <a:t>:</a:t>
            </a:r>
            <a:endParaRPr lang="en-US" altLang="en-IN" b="1" dirty="0">
              <a:solidFill>
                <a:srgbClr val="0070C0"/>
              </a:solidFill>
              <a:latin typeface="Arial Narrow" panose="020B0606020202030204"/>
              <a:ea typeface="Arial Narrow" panose="020B0606020202030204"/>
              <a:cs typeface="Arial Narrow" panose="020B0606020202030204"/>
              <a:sym typeface="Arial Narrow" panose="020B0606020202030204"/>
            </a:endParaRPr>
          </a:p>
        </p:txBody>
      </p:sp>
      <p:sp>
        <p:nvSpPr>
          <p:cNvPr id="5" name="Content Placeholder 2"/>
          <p:cNvSpPr/>
          <p:nvPr/>
        </p:nvSpPr>
        <p:spPr>
          <a:xfrm>
            <a:off x="965200" y="1952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3" name="Text Box 2"/>
          <p:cNvSpPr txBox="1"/>
          <p:nvPr/>
        </p:nvSpPr>
        <p:spPr>
          <a:xfrm>
            <a:off x="120015" y="1563370"/>
            <a:ext cx="11951335" cy="4116070"/>
          </a:xfrm>
          <a:prstGeom prst="rect">
            <a:avLst/>
          </a:prstGeom>
          <a:noFill/>
        </p:spPr>
        <p:txBody>
          <a:bodyPr wrap="square" rtlCol="0">
            <a:noAutofit/>
          </a:bodyPr>
          <a:p>
            <a:pPr marL="285750" indent="-285750" algn="just">
              <a:buFont typeface="Arial" panose="020B0604020202020204" pitchFamily="34" charset="0"/>
              <a:buChar char="•"/>
            </a:pPr>
            <a:r>
              <a:rPr lang="en-US" altLang="en-US" i="1">
                <a:latin typeface="Times New Roman" panose="02020603050405020304" pitchFamily="18" charset="0"/>
                <a:cs typeface="Times New Roman" panose="02020603050405020304" pitchFamily="18" charset="0"/>
              </a:rPr>
              <a:t>Cao, Z., Han, M., Wang, J., &amp; Jia, M. (2025). CarbonChat: Large language model-based corporate carbon emission analysis and climate knowledge Q&amp;A system. arXiv. https://doi.org/10.48550/arxiv.2501.02031</a:t>
            </a: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i="1">
                <a:latin typeface="Times New Roman" panose="02020603050405020304" pitchFamily="18" charset="0"/>
                <a:cs typeface="Times New Roman" panose="02020603050405020304" pitchFamily="18" charset="0"/>
              </a:rPr>
              <a:t>Vidivelli, S., Manikandan, R., &amp; Dharunbalaji, A. (2024). Efficiency-driven custom chatbot development: Unleashing LangChain, RAG, and performance-optimized LLM fusion. CMC–Computers, Materials &amp; Continua.</a:t>
            </a: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i="1">
                <a:latin typeface="Times New Roman" panose="02020603050405020304" pitchFamily="18" charset="0"/>
                <a:cs typeface="Times New Roman" panose="02020603050405020304" pitchFamily="18" charset="0"/>
              </a:rPr>
              <a:t>Raymond, L. (2024). Carbon trading. In Edward Elgar Publishing (Book chapter).</a:t>
            </a: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i="1">
                <a:latin typeface="Times New Roman" panose="02020603050405020304" pitchFamily="18" charset="0"/>
                <a:cs typeface="Times New Roman" panose="02020603050405020304" pitchFamily="18" charset="0"/>
              </a:rPr>
              <a:t>Mustafa, B. S., &amp; Madhi, Y. E. (2024). LLM and RAG powered chatbot for the College of Computer Science and Mathematics at the University of Mosul. International Research Journal of Innovations in Engineering and Technology.</a:t>
            </a: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en-US" i="1">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i="1">
                <a:latin typeface="Times New Roman" panose="02020603050405020304" pitchFamily="18" charset="0"/>
                <a:cs typeface="Times New Roman" panose="02020603050405020304" pitchFamily="18" charset="0"/>
              </a:rPr>
              <a:t>Jiang, P., Sonne, C., Li, W., You, F., &amp; You, S. (2024). Preventing the immense increase in the life-cycle energy and carbon footprints of LLM-powered intelligent chatbots. Engineering, Elsevier.</a:t>
            </a:r>
            <a:endParaRPr lang="en-US" altLang="en-US" i="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RAG - Basic Working Explained</a:t>
            </a:r>
            <a:endParaRPr lang="en-IN" altLang="en-US" b="1"/>
          </a:p>
        </p:txBody>
      </p:sp>
      <p:sp>
        <p:nvSpPr>
          <p:cNvPr id="6" name="Text Box 5"/>
          <p:cNvSpPr txBox="1"/>
          <p:nvPr/>
        </p:nvSpPr>
        <p:spPr>
          <a:xfrm>
            <a:off x="838200" y="1690688"/>
            <a:ext cx="5080000" cy="4492625"/>
          </a:xfrm>
          <a:prstGeom prst="rect">
            <a:avLst/>
          </a:prstGeom>
        </p:spPr>
        <p:txBody>
          <a:bodyPr>
            <a:spAutoFit/>
          </a:bodyPr>
          <a:p>
            <a:pPr marL="0" indent="0" algn="just">
              <a:lnSpc>
                <a:spcPts val="1430"/>
              </a:lnSpc>
              <a:spcBef>
                <a:spcPct val="0"/>
              </a:spcBef>
              <a:spcAft>
                <a:spcPct val="0"/>
              </a:spcAft>
              <a:buFont typeface="Arial" panose="020B0604020202020204"/>
              <a:buNone/>
            </a:pPr>
            <a:r>
              <a:rPr lang="en-IN" altLang="en-US" sz="1700" b="1" i="0">
                <a:solidFill>
                  <a:schemeClr val="tx1"/>
                </a:solidFill>
                <a:latin typeface="Times New Roman" panose="02020603050405020304" pitchFamily="18" charset="0"/>
                <a:ea typeface="quote-cjk-patch"/>
                <a:cs typeface="Times New Roman" panose="02020603050405020304" pitchFamily="18" charset="0"/>
              </a:rPr>
              <a:t>1.</a:t>
            </a:r>
            <a:r>
              <a:rPr lang="en-IN" altLang="en-US" sz="1700" b="1" i="0" u="sng">
                <a:solidFill>
                  <a:schemeClr val="tx1"/>
                </a:solidFill>
                <a:latin typeface="Times New Roman" panose="02020603050405020304" pitchFamily="18" charset="0"/>
                <a:ea typeface="quote-cjk-patch"/>
                <a:cs typeface="Times New Roman" panose="02020603050405020304" pitchFamily="18" charset="0"/>
              </a:rPr>
              <a:t> </a:t>
            </a:r>
            <a:r>
              <a:rPr lang="en-US" altLang="en-US" sz="1700" b="1" i="0" u="sng">
                <a:solidFill>
                  <a:schemeClr val="tx1"/>
                </a:solidFill>
                <a:latin typeface="Times New Roman" panose="02020603050405020304" pitchFamily="18" charset="0"/>
                <a:ea typeface="quote-cjk-patch"/>
                <a:cs typeface="Times New Roman" panose="02020603050405020304" pitchFamily="18" charset="0"/>
              </a:rPr>
              <a:t>User Input</a:t>
            </a:r>
            <a:r>
              <a:rPr lang="en-IN" altLang="en-US" sz="1700" b="1" i="0" u="sng">
                <a:solidFill>
                  <a:schemeClr val="tx1"/>
                </a:solidFill>
                <a:latin typeface="Times New Roman" panose="02020603050405020304" pitchFamily="18" charset="0"/>
                <a:ea typeface="quote-cjk-patch"/>
                <a:cs typeface="Times New Roman" panose="02020603050405020304" pitchFamily="18" charset="0"/>
              </a:rPr>
              <a:t> :</a:t>
            </a:r>
            <a:r>
              <a:rPr lang="en-IN" altLang="en-US" sz="1700" b="1" i="0">
                <a:solidFill>
                  <a:schemeClr val="tx1"/>
                </a:solidFill>
                <a:latin typeface="Times New Roman" panose="02020603050405020304" pitchFamily="18" charset="0"/>
                <a:ea typeface="quote-cjk-patch"/>
                <a:cs typeface="Times New Roman" panose="02020603050405020304" pitchFamily="18" charset="0"/>
              </a:rPr>
              <a:t> </a:t>
            </a:r>
            <a:r>
              <a:rPr lang="en-US" altLang="en-US" sz="1700" b="0" i="0">
                <a:solidFill>
                  <a:schemeClr val="tx1"/>
                </a:solidFill>
                <a:latin typeface="Times New Roman" panose="02020603050405020304" pitchFamily="18" charset="0"/>
                <a:ea typeface="quote-cjk-patch"/>
                <a:cs typeface="Times New Roman" panose="02020603050405020304" pitchFamily="18" charset="0"/>
              </a:rPr>
              <a:t>A user asks a question.</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1"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r>
              <a:rPr lang="en-US" altLang="en-US" sz="1700" b="1" i="0">
                <a:solidFill>
                  <a:schemeClr val="tx1"/>
                </a:solidFill>
                <a:latin typeface="Times New Roman" panose="02020603050405020304" pitchFamily="18" charset="0"/>
                <a:ea typeface="quote-cjk-patch"/>
                <a:cs typeface="Times New Roman" panose="02020603050405020304" pitchFamily="18" charset="0"/>
              </a:rPr>
              <a:t>2. </a:t>
            </a:r>
            <a:r>
              <a:rPr lang="en-US" altLang="en-US" sz="1700" b="1" i="0" u="sng">
                <a:solidFill>
                  <a:schemeClr val="tx1"/>
                </a:solidFill>
                <a:latin typeface="Times New Roman" panose="02020603050405020304" pitchFamily="18" charset="0"/>
                <a:ea typeface="quote-cjk-patch"/>
                <a:cs typeface="Times New Roman" panose="02020603050405020304" pitchFamily="18" charset="0"/>
              </a:rPr>
              <a:t>Retrieval Step</a:t>
            </a:r>
            <a:r>
              <a:rPr lang="en-IN" altLang="en-US" sz="1700" b="1" i="0" u="sng">
                <a:solidFill>
                  <a:schemeClr val="tx1"/>
                </a:solidFill>
                <a:latin typeface="Times New Roman" panose="02020603050405020304" pitchFamily="18" charset="0"/>
                <a:ea typeface="quote-cjk-patch"/>
                <a:cs typeface="Times New Roman" panose="02020603050405020304" pitchFamily="18" charset="0"/>
              </a:rPr>
              <a:t>:</a:t>
            </a:r>
            <a:endParaRPr lang="en-US" altLang="en-US" sz="1700" b="1" i="0" u="sng">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r>
              <a:rPr lang="en-US" altLang="en-US" sz="1700" b="0" i="0">
                <a:solidFill>
                  <a:schemeClr val="tx1"/>
                </a:solidFill>
                <a:latin typeface="Times New Roman" panose="02020603050405020304" pitchFamily="18" charset="0"/>
                <a:ea typeface="quote-cjk-patch"/>
                <a:cs typeface="Times New Roman" panose="02020603050405020304" pitchFamily="18" charset="0"/>
              </a:rPr>
              <a:t>The system searches a collection of documents or knowledge sources (like PDFs, websites, or databases).</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r>
              <a:rPr lang="en-US" altLang="en-US" sz="1700" b="0" i="0">
                <a:solidFill>
                  <a:schemeClr val="tx1"/>
                </a:solidFill>
                <a:latin typeface="Times New Roman" panose="02020603050405020304" pitchFamily="18" charset="0"/>
                <a:ea typeface="quote-cjk-patch"/>
                <a:cs typeface="Times New Roman" panose="02020603050405020304" pitchFamily="18" charset="0"/>
              </a:rPr>
              <a:t>It picks the most relevant information related to the question.</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0" i="0" u="sng">
              <a:solidFill>
                <a:schemeClr val="tx1"/>
              </a:solidFill>
              <a:latin typeface="Times New Roman" panose="02020603050405020304" pitchFamily="18" charset="0"/>
              <a:ea typeface="quote-cjk-patch"/>
              <a:cs typeface="Times New Roman" panose="02020603050405020304" pitchFamily="18" charset="0"/>
            </a:endParaRPr>
          </a:p>
          <a:p>
            <a:pPr indent="0" algn="just">
              <a:lnSpc>
                <a:spcPts val="1430"/>
              </a:lnSpc>
              <a:spcBef>
                <a:spcPct val="0"/>
              </a:spcBef>
              <a:spcAft>
                <a:spcPct val="0"/>
              </a:spcAft>
              <a:buFont typeface="Arial" panose="020B0604020202020204" pitchFamily="34" charset="0"/>
              <a:buNone/>
            </a:pPr>
            <a:r>
              <a:rPr lang="en-US" altLang="en-US" sz="1700" b="1" i="0">
                <a:solidFill>
                  <a:schemeClr val="tx1"/>
                </a:solidFill>
                <a:latin typeface="Times New Roman" panose="02020603050405020304" pitchFamily="18" charset="0"/>
                <a:ea typeface="quote-cjk-patch"/>
                <a:cs typeface="Times New Roman" panose="02020603050405020304" pitchFamily="18" charset="0"/>
              </a:rPr>
              <a:t>3. </a:t>
            </a:r>
            <a:r>
              <a:rPr lang="en-US" altLang="en-US" sz="1700" b="1" i="0" u="sng">
                <a:solidFill>
                  <a:schemeClr val="tx1"/>
                </a:solidFill>
                <a:latin typeface="Times New Roman" panose="02020603050405020304" pitchFamily="18" charset="0"/>
                <a:ea typeface="quote-cjk-patch"/>
                <a:cs typeface="Times New Roman" panose="02020603050405020304" pitchFamily="18" charset="0"/>
              </a:rPr>
              <a:t>Generative Step</a:t>
            </a:r>
            <a:r>
              <a:rPr lang="en-IN" altLang="en-US" sz="1700" b="1" i="0" u="sng">
                <a:solidFill>
                  <a:schemeClr val="tx1"/>
                </a:solidFill>
                <a:latin typeface="Times New Roman" panose="02020603050405020304" pitchFamily="18" charset="0"/>
                <a:ea typeface="quote-cjk-patch"/>
                <a:cs typeface="Times New Roman" panose="02020603050405020304" pitchFamily="18" charset="0"/>
              </a:rPr>
              <a:t>:</a:t>
            </a:r>
            <a:endParaRPr lang="en-US" altLang="en-US" sz="1700" b="1" i="0" u="sng">
              <a:solidFill>
                <a:schemeClr val="tx1"/>
              </a:solidFill>
              <a:latin typeface="Times New Roman" panose="02020603050405020304" pitchFamily="18" charset="0"/>
              <a:ea typeface="quote-cjk-patch"/>
              <a:cs typeface="Times New Roman" panose="02020603050405020304" pitchFamily="18" charset="0"/>
            </a:endParaRPr>
          </a:p>
          <a:p>
            <a:pPr indent="0" algn="just">
              <a:lnSpc>
                <a:spcPts val="1430"/>
              </a:lnSpc>
              <a:spcBef>
                <a:spcPct val="0"/>
              </a:spcBef>
              <a:spcAft>
                <a:spcPct val="0"/>
              </a:spcAft>
              <a:buFont typeface="Arial" panose="020B0604020202020204" pitchFamily="34" charset="0"/>
              <a:buNone/>
            </a:pPr>
            <a:endParaRPr lang="en-US" altLang="en-US" sz="1700" b="1"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r>
              <a:rPr lang="en-US" altLang="en-US" sz="1700" b="0" i="0">
                <a:solidFill>
                  <a:schemeClr val="tx1"/>
                </a:solidFill>
                <a:latin typeface="Times New Roman" panose="02020603050405020304" pitchFamily="18" charset="0"/>
                <a:ea typeface="quote-cjk-patch"/>
                <a:cs typeface="Times New Roman" panose="02020603050405020304" pitchFamily="18" charset="0"/>
              </a:rPr>
              <a:t>The generative AI reads the retrieved content.</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r>
              <a:rPr lang="en-US" altLang="en-US" sz="1700" b="0" i="0">
                <a:solidFill>
                  <a:schemeClr val="tx1"/>
                </a:solidFill>
                <a:latin typeface="Times New Roman" panose="02020603050405020304" pitchFamily="18" charset="0"/>
                <a:ea typeface="quote-cjk-patch"/>
                <a:cs typeface="Times New Roman" panose="02020603050405020304" pitchFamily="18" charset="0"/>
              </a:rPr>
              <a:t>It creates a new, natural-sounding answer using that information.</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r>
              <a:rPr lang="en-US" altLang="en-US" sz="1700" b="1" i="0">
                <a:solidFill>
                  <a:schemeClr val="tx1"/>
                </a:solidFill>
                <a:latin typeface="Times New Roman" panose="02020603050405020304" pitchFamily="18" charset="0"/>
                <a:ea typeface="quote-cjk-patch"/>
                <a:cs typeface="Times New Roman" panose="02020603050405020304" pitchFamily="18" charset="0"/>
              </a:rPr>
              <a:t>4. </a:t>
            </a:r>
            <a:r>
              <a:rPr lang="en-US" altLang="en-US" sz="1700" b="1" i="0" u="sng">
                <a:solidFill>
                  <a:schemeClr val="tx1"/>
                </a:solidFill>
                <a:latin typeface="Times New Roman" panose="02020603050405020304" pitchFamily="18" charset="0"/>
                <a:ea typeface="quote-cjk-patch"/>
                <a:cs typeface="Times New Roman" panose="02020603050405020304" pitchFamily="18" charset="0"/>
              </a:rPr>
              <a:t>Final Output</a:t>
            </a:r>
            <a:r>
              <a:rPr lang="en-IN" altLang="en-US" sz="1700" b="1" i="0" u="sng">
                <a:solidFill>
                  <a:schemeClr val="tx1"/>
                </a:solidFill>
                <a:latin typeface="Times New Roman" panose="02020603050405020304" pitchFamily="18" charset="0"/>
                <a:ea typeface="quote-cjk-patch"/>
                <a:cs typeface="Times New Roman" panose="02020603050405020304" pitchFamily="18" charset="0"/>
              </a:rPr>
              <a:t>:</a:t>
            </a:r>
            <a:endParaRPr lang="en-US" altLang="en-US" sz="1700" b="1" i="0" u="sng">
              <a:solidFill>
                <a:schemeClr val="tx1"/>
              </a:solidFill>
              <a:latin typeface="Times New Roman" panose="02020603050405020304" pitchFamily="18" charset="0"/>
              <a:ea typeface="quote-cjk-patch"/>
              <a:cs typeface="Times New Roman" panose="02020603050405020304" pitchFamily="18" charset="0"/>
            </a:endParaRPr>
          </a:p>
          <a:p>
            <a:pPr marL="0" indent="0" algn="just">
              <a:lnSpc>
                <a:spcPts val="1430"/>
              </a:lnSpc>
              <a:spcBef>
                <a:spcPct val="0"/>
              </a:spcBef>
              <a:spcAft>
                <a:spcPct val="0"/>
              </a:spcAft>
              <a:buFont typeface="Arial" panose="020B0604020202020204"/>
              <a:buNone/>
            </a:pPr>
            <a:endParaRPr lang="en-US" altLang="en-US" sz="1700" b="1" i="0">
              <a:solidFill>
                <a:schemeClr val="tx1"/>
              </a:solidFill>
              <a:latin typeface="Times New Roman" panose="02020603050405020304" pitchFamily="18" charset="0"/>
              <a:ea typeface="quote-cjk-patch"/>
              <a:cs typeface="Times New Roman" panose="02020603050405020304" pitchFamily="18" charset="0"/>
            </a:endParaRPr>
          </a:p>
          <a:p>
            <a:pPr marL="285750" indent="-285750" algn="just">
              <a:lnSpc>
                <a:spcPts val="1430"/>
              </a:lnSpc>
              <a:spcBef>
                <a:spcPct val="0"/>
              </a:spcBef>
              <a:spcAft>
                <a:spcPct val="0"/>
              </a:spcAft>
              <a:buFont typeface="Arial" panose="020B0604020202020204" pitchFamily="34" charset="0"/>
              <a:buChar char="•"/>
            </a:pPr>
            <a:r>
              <a:rPr lang="en-US" altLang="en-US" sz="1700" b="0" i="0">
                <a:solidFill>
                  <a:schemeClr val="tx1"/>
                </a:solidFill>
                <a:latin typeface="Times New Roman" panose="02020603050405020304" pitchFamily="18" charset="0"/>
                <a:ea typeface="quote-cjk-patch"/>
                <a:cs typeface="Times New Roman" panose="02020603050405020304" pitchFamily="18" charset="0"/>
              </a:rPr>
              <a:t>The chatbot shows the user a well-informed and accurate</a:t>
            </a:r>
            <a:r>
              <a:rPr lang="en-US" altLang="en-US" sz="1700" b="0" i="0">
                <a:solidFill>
                  <a:schemeClr val="tx1"/>
                </a:solidFill>
                <a:latin typeface="Times New Roman" panose="02020603050405020304" pitchFamily="18" charset="0"/>
                <a:ea typeface="quote-cjk-patch"/>
                <a:cs typeface="Times New Roman" panose="02020603050405020304" pitchFamily="18" charset="0"/>
              </a:rPr>
              <a:t> </a:t>
            </a:r>
            <a:r>
              <a:rPr lang="en-US" altLang="en-US" sz="1700" b="0" i="0">
                <a:solidFill>
                  <a:schemeClr val="tx1"/>
                </a:solidFill>
                <a:latin typeface="Times New Roman" panose="02020603050405020304" pitchFamily="18" charset="0"/>
                <a:ea typeface="quote-cjk-patch"/>
                <a:cs typeface="Times New Roman" panose="02020603050405020304" pitchFamily="18" charset="0"/>
              </a:rPr>
              <a:t>response.</a:t>
            </a:r>
            <a:endParaRPr lang="en-US" altLang="en-US" sz="1700" b="0" i="0">
              <a:solidFill>
                <a:schemeClr val="tx1"/>
              </a:solidFill>
              <a:latin typeface="Times New Roman" panose="02020603050405020304" pitchFamily="18" charset="0"/>
              <a:ea typeface="quote-cjk-patch"/>
              <a:cs typeface="Times New Roman" panose="02020603050405020304" pitchFamily="18" charset="0"/>
            </a:endParaRPr>
          </a:p>
        </p:txBody>
      </p:sp>
      <p:sp>
        <p:nvSpPr>
          <p:cNvPr id="7" name="Footer Placeholder 6"/>
          <p:cNvSpPr>
            <a:spLocks noGrp="1"/>
          </p:cNvSpPr>
          <p:nvPr>
            <p:ph type="ftr" sz="quarter" idx="11"/>
          </p:nvPr>
        </p:nvSpPr>
        <p:spPr>
          <a:xfrm>
            <a:off x="4175125" y="6356350"/>
            <a:ext cx="4114800" cy="365125"/>
          </a:xfrm>
        </p:spPr>
        <p:txBody>
          <a:bodyPr/>
          <a:p>
            <a:r>
              <a:rPr lang="en-IN" smtClean="0"/>
              <a:t>CS7610  CAPSTONE PROJECT  , PGP, ICER, VIT Bangalore</a:t>
            </a:r>
            <a:endParaRPr lang="en-IN"/>
          </a:p>
        </p:txBody>
      </p:sp>
      <p:pic>
        <p:nvPicPr>
          <p:cNvPr id="8" name="Content Placeholder 7"/>
          <p:cNvPicPr>
            <a:picLocks noChangeAspect="1"/>
          </p:cNvPicPr>
          <p:nvPr>
            <p:ph idx="1"/>
          </p:nvPr>
        </p:nvPicPr>
        <p:blipFill>
          <a:blip r:embed="rId1"/>
          <a:stretch>
            <a:fillRect/>
          </a:stretch>
        </p:blipFill>
        <p:spPr>
          <a:xfrm>
            <a:off x="6446520" y="2028825"/>
            <a:ext cx="5393690" cy="3596005"/>
          </a:xfrm>
          <a:prstGeom prst="rect">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29665"/>
          </a:xfrm>
        </p:spPr>
        <p:txBody>
          <a:bodyPr/>
          <a:p>
            <a:r>
              <a:rPr lang="en-US" altLang="en-IN" b="1">
                <a:sym typeface="+mn-ea"/>
              </a:rPr>
              <a:t>Need of Study</a:t>
            </a:r>
            <a:endParaRPr lang="en-US"/>
          </a:p>
        </p:txBody>
      </p:sp>
      <p:sp>
        <p:nvSpPr>
          <p:cNvPr id="3" name="Content Placeholder 2"/>
          <p:cNvSpPr>
            <a:spLocks noGrp="1"/>
          </p:cNvSpPr>
          <p:nvPr>
            <p:ph idx="1"/>
          </p:nvPr>
        </p:nvSpPr>
        <p:spPr>
          <a:xfrm>
            <a:off x="838200" y="1495425"/>
            <a:ext cx="10589895" cy="5001260"/>
          </a:xfrm>
        </p:spPr>
        <p:txBody>
          <a:bodyPr>
            <a:noAutofit/>
          </a:bodyPr>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Climate change requires urgent and well-informed actions from all sectors.</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Carbon trading is a complex mechanism involving policies, pricing, and verification.</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Many individuals and organizations lack accessible guidance on carbon markets.</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Critical information is often buried in lengthy, technical documents.</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There is a gap in tools that provide real-time, accurate answers about carbon trading.</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AI-powered systems can help simplify complex data and improve decision-making.</a:t>
            </a: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altLang="en-US" sz="19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altLang="en-US" sz="1900">
                <a:latin typeface="Times New Roman" panose="02020603050405020304" pitchFamily="18" charset="0"/>
                <a:cs typeface="Times New Roman" panose="02020603050405020304" pitchFamily="18" charset="0"/>
              </a:rPr>
              <a:t>CoBot addresses this gap by offering an intelligent, user-friendly solution for carbon trading support.</a:t>
            </a:r>
            <a:endParaRPr lang="en-US" altLang="en-US" sz="1900">
              <a:latin typeface="Times New Roman" panose="02020603050405020304" pitchFamily="18" charset="0"/>
              <a:cs typeface="Times New Roman" panose="02020603050405020304" pitchFamily="18" charset="0"/>
            </a:endParaRPr>
          </a:p>
          <a:p>
            <a:pPr algn="just"/>
            <a:endParaRPr lang="en-US" altLang="en-US" sz="17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528445" algn="l"/>
              </a:tabLst>
            </a:pPr>
            <a:r>
              <a:rPr lang="en-US" b="1" dirty="0" smtClean="0">
                <a:latin typeface="Arial Narrow" panose="020B0606020202030204" charset="0"/>
              </a:rPr>
              <a:t>Problem Statement</a:t>
            </a:r>
            <a:endParaRPr lang="en-IN" b="1" dirty="0">
              <a:latin typeface="Arial Narrow" panose="020B0606020202030204" charset="0"/>
            </a:endParaRPr>
          </a:p>
        </p:txBody>
      </p:sp>
      <p:sp>
        <p:nvSpPr>
          <p:cNvPr id="3" name="Content Placeholder 2"/>
          <p:cNvSpPr>
            <a:spLocks noGrp="1"/>
          </p:cNvSpPr>
          <p:nvPr>
            <p:ph idx="1"/>
          </p:nvPr>
        </p:nvSpPr>
        <p:spPr/>
        <p:txBody>
          <a:bodyPr>
            <a:noAutofit/>
          </a:bodyPr>
          <a:lstStyle/>
          <a:p>
            <a:pPr algn="just">
              <a:buFont typeface="Wingdings" panose="05000000000000000000" charset="0"/>
              <a:buChar char="Ø"/>
            </a:pPr>
            <a:r>
              <a:rPr lang="en-US" altLang="en-US" sz="1700" b="1" u="sng" dirty="0" smtClean="0">
                <a:solidFill>
                  <a:schemeClr val="tx1"/>
                </a:solidFill>
                <a:latin typeface="Times New Roman" panose="02020603050405020304" pitchFamily="18" charset="0"/>
                <a:cs typeface="Times New Roman" panose="02020603050405020304" pitchFamily="18" charset="0"/>
                <a:sym typeface="+mn-ea"/>
              </a:rPr>
              <a:t>CARBON TRADING QUERIES</a:t>
            </a:r>
            <a:r>
              <a:rPr lang="en-IN" altLang="en-US" sz="1700" b="1" u="sng" dirty="0" smtClean="0">
                <a:solidFill>
                  <a:schemeClr val="tx1"/>
                </a:solidFill>
                <a:latin typeface="Times New Roman" panose="02020603050405020304" pitchFamily="18" charset="0"/>
                <a:cs typeface="Times New Roman" panose="02020603050405020304" pitchFamily="18" charset="0"/>
                <a:sym typeface="+mn-ea"/>
              </a:rPr>
              <a:t>:</a:t>
            </a:r>
            <a:r>
              <a:rPr lang="en-IN" altLang="en-US" sz="1700" b="1" dirty="0" smtClean="0">
                <a:solidFill>
                  <a:schemeClr val="tx1"/>
                </a:solidFill>
                <a:latin typeface="Times New Roman" panose="02020603050405020304" pitchFamily="18" charset="0"/>
                <a:cs typeface="Times New Roman" panose="02020603050405020304" pitchFamily="18" charset="0"/>
                <a:sym typeface="+mn-ea"/>
              </a:rPr>
              <a:t> </a:t>
            </a:r>
            <a:r>
              <a:rPr lang="en-IN" altLang="en-US" sz="1700" dirty="0" smtClean="0">
                <a:solidFill>
                  <a:schemeClr val="tx1"/>
                </a:solidFill>
                <a:latin typeface="Times New Roman" panose="02020603050405020304" pitchFamily="18" charset="0"/>
                <a:cs typeface="Times New Roman" panose="02020603050405020304" pitchFamily="18" charset="0"/>
                <a:sym typeface="+mn-ea"/>
              </a:rPr>
              <a:t>CoBot</a:t>
            </a:r>
            <a:r>
              <a:rPr lang="en-US" altLang="en-US" sz="1700" dirty="0" smtClean="0">
                <a:solidFill>
                  <a:schemeClr val="tx1"/>
                </a:solidFill>
                <a:latin typeface="Times New Roman" panose="02020603050405020304" pitchFamily="18" charset="0"/>
                <a:cs typeface="Times New Roman" panose="02020603050405020304" pitchFamily="18" charset="0"/>
                <a:sym typeface="+mn-ea"/>
              </a:rPr>
              <a:t> is aimed at giving users instant, precise answers to carbon trading questions, ranging from general to real-time queries.</a:t>
            </a:r>
            <a:endParaRPr lang="en-US" altLang="en-US" sz="17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altLang="en-US" sz="1700" b="1"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1700" b="1" u="sng" dirty="0" smtClean="0">
                <a:solidFill>
                  <a:schemeClr val="tx1"/>
                </a:solidFill>
                <a:latin typeface="Times New Roman" panose="02020603050405020304" pitchFamily="18" charset="0"/>
                <a:cs typeface="Times New Roman" panose="02020603050405020304" pitchFamily="18" charset="0"/>
                <a:sym typeface="+mn-ea"/>
              </a:rPr>
              <a:t>MARKET INSIGHTS AND ANALYTICS</a:t>
            </a:r>
            <a:r>
              <a:rPr lang="en-IN" altLang="en-US" sz="1700" b="1" u="sng" dirty="0" smtClean="0">
                <a:solidFill>
                  <a:schemeClr val="tx1"/>
                </a:solidFill>
                <a:latin typeface="Times New Roman" panose="02020603050405020304" pitchFamily="18" charset="0"/>
                <a:cs typeface="Times New Roman" panose="02020603050405020304" pitchFamily="18" charset="0"/>
                <a:sym typeface="+mn-ea"/>
              </a:rPr>
              <a:t>:</a:t>
            </a:r>
            <a:r>
              <a:rPr lang="en-IN" altLang="en-US" sz="1700" b="1" dirty="0" smtClean="0">
                <a:solidFill>
                  <a:schemeClr val="tx1"/>
                </a:solidFill>
                <a:latin typeface="Times New Roman" panose="02020603050405020304" pitchFamily="18" charset="0"/>
                <a:cs typeface="Times New Roman" panose="02020603050405020304" pitchFamily="18" charset="0"/>
                <a:sym typeface="+mn-ea"/>
              </a:rPr>
              <a:t> </a:t>
            </a:r>
            <a:r>
              <a:rPr lang="en-US" altLang="en-US" sz="1700" dirty="0" smtClean="0">
                <a:solidFill>
                  <a:schemeClr val="tx1"/>
                </a:solidFill>
                <a:latin typeface="Times New Roman" panose="02020603050405020304" pitchFamily="18" charset="0"/>
                <a:cs typeface="Times New Roman" panose="02020603050405020304" pitchFamily="18" charset="0"/>
                <a:sym typeface="+mn-ea"/>
              </a:rPr>
              <a:t>The system utilizing AI provides real-time information regarding the carbon trading market based on current data and information.</a:t>
            </a:r>
            <a:r>
              <a:rPr lang="en-US" altLang="en-US" sz="1700" b="1" dirty="0" smtClean="0">
                <a:solidFill>
                  <a:schemeClr val="tx1"/>
                </a:solidFill>
                <a:latin typeface="Times New Roman" panose="02020603050405020304" pitchFamily="18" charset="0"/>
                <a:cs typeface="Times New Roman" panose="02020603050405020304" pitchFamily="18" charset="0"/>
                <a:sym typeface="+mn-ea"/>
              </a:rPr>
              <a:t> </a:t>
            </a:r>
            <a:endParaRPr lang="en-US" altLang="en-US" sz="1700" b="1"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altLang="en-US" sz="1700" b="1"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1700" b="1" u="sng" dirty="0" smtClean="0">
                <a:solidFill>
                  <a:schemeClr val="tx1"/>
                </a:solidFill>
                <a:latin typeface="Times New Roman" panose="02020603050405020304" pitchFamily="18" charset="0"/>
                <a:cs typeface="Times New Roman" panose="02020603050405020304" pitchFamily="18" charset="0"/>
                <a:sym typeface="+mn-ea"/>
              </a:rPr>
              <a:t>RETRIEVAL-AUGMENTED GENERATION (RAG) TECHNOLOGY:</a:t>
            </a:r>
            <a:r>
              <a:rPr lang="en-IN" altLang="en-US" sz="1700" b="1" dirty="0" smtClean="0">
                <a:solidFill>
                  <a:schemeClr val="tx1"/>
                </a:solidFill>
                <a:latin typeface="Times New Roman" panose="02020603050405020304" pitchFamily="18" charset="0"/>
                <a:cs typeface="Times New Roman" panose="02020603050405020304" pitchFamily="18" charset="0"/>
                <a:sym typeface="+mn-ea"/>
              </a:rPr>
              <a:t> </a:t>
            </a:r>
            <a:r>
              <a:rPr lang="en-US" altLang="en-US" sz="1700" dirty="0" smtClean="0">
                <a:solidFill>
                  <a:schemeClr val="tx1"/>
                </a:solidFill>
                <a:latin typeface="Times New Roman" panose="02020603050405020304" pitchFamily="18" charset="0"/>
                <a:cs typeface="Times New Roman" panose="02020603050405020304" pitchFamily="18" charset="0"/>
                <a:sym typeface="+mn-ea"/>
              </a:rPr>
              <a:t>Using RAG-based architecture, the chatbot leverages the strength of document retrieval and generative AI models to offer responses. It retrieves substantial information from a given collection of documents</a:t>
            </a:r>
            <a:r>
              <a:rPr lang="en-IN" altLang="en-US" sz="1700" dirty="0" smtClean="0">
                <a:solidFill>
                  <a:schemeClr val="tx1"/>
                </a:solidFill>
                <a:latin typeface="Times New Roman" panose="02020603050405020304" pitchFamily="18" charset="0"/>
                <a:cs typeface="Times New Roman" panose="02020603050405020304" pitchFamily="18" charset="0"/>
                <a:sym typeface="+mn-ea"/>
              </a:rPr>
              <a:t> </a:t>
            </a:r>
            <a:r>
              <a:rPr lang="en-US" altLang="en-US" sz="1700" dirty="0" smtClean="0">
                <a:solidFill>
                  <a:schemeClr val="tx1"/>
                </a:solidFill>
                <a:latin typeface="Times New Roman" panose="02020603050405020304" pitchFamily="18" charset="0"/>
                <a:cs typeface="Times New Roman" panose="02020603050405020304" pitchFamily="18" charset="0"/>
                <a:sym typeface="+mn-ea"/>
              </a:rPr>
              <a:t>and creates informative, accurate, and contextually relevant responses.</a:t>
            </a:r>
            <a:endParaRPr lang="en-US" altLang="en-US" sz="1700" dirty="0" smtClean="0">
              <a:solidFill>
                <a:schemeClr val="tx1"/>
              </a:solidFill>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altLang="en-US" sz="1700" b="1"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1700" b="1" u="sng" dirty="0" smtClean="0">
                <a:solidFill>
                  <a:schemeClr val="tx1"/>
                </a:solidFill>
                <a:latin typeface="Times New Roman" panose="02020603050405020304" pitchFamily="18" charset="0"/>
                <a:cs typeface="Times New Roman" panose="02020603050405020304" pitchFamily="18" charset="0"/>
                <a:sym typeface="+mn-ea"/>
              </a:rPr>
              <a:t>AI-DRIVEN ASSISTANCE FOR CARBON MARKET PARTICIPANTS:</a:t>
            </a:r>
            <a:r>
              <a:rPr lang="en-IN" altLang="en-US" sz="1700" b="1" dirty="0" smtClean="0">
                <a:solidFill>
                  <a:schemeClr val="tx1"/>
                </a:solidFill>
                <a:latin typeface="Times New Roman" panose="02020603050405020304" pitchFamily="18" charset="0"/>
                <a:cs typeface="Times New Roman" panose="02020603050405020304" pitchFamily="18" charset="0"/>
                <a:sym typeface="+mn-ea"/>
              </a:rPr>
              <a:t> </a:t>
            </a:r>
            <a:r>
              <a:rPr lang="en-US" altLang="en-US" sz="1700" dirty="0" smtClean="0">
                <a:solidFill>
                  <a:schemeClr val="tx1"/>
                </a:solidFill>
                <a:latin typeface="Times New Roman" panose="02020603050405020304" pitchFamily="18" charset="0"/>
                <a:cs typeface="Times New Roman" panose="02020603050405020304" pitchFamily="18" charset="0"/>
                <a:sym typeface="+mn-ea"/>
              </a:rPr>
              <a:t>Regardless of if it is an individual, organization, or a government, the chatbot is a trustworthy source of information for stakeholders of the carbon trading market, facilitating decision-making, compliance with regulations, and knowledge of the environmental and economic implications of carbon trading.</a:t>
            </a:r>
            <a:endParaRPr lang="en-US" altLang="en-US" sz="1700" dirty="0" smtClean="0">
              <a:solidFill>
                <a:schemeClr val="tx1"/>
              </a:solidFill>
              <a:latin typeface="Times New Roman" panose="02020603050405020304" pitchFamily="18" charset="0"/>
              <a:cs typeface="Times New Roman" panose="02020603050405020304" pitchFamily="18" charset="0"/>
            </a:endParaRPr>
          </a:p>
          <a:p>
            <a:endParaRPr lang="en-US" altLang="en-US" sz="1700" dirty="0" smtClean="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
        <p:nvSpPr>
          <p:cNvPr id="5" name="Slide Number Placeholder 4"/>
          <p:cNvSpPr>
            <a:spLocks noGrp="1"/>
          </p:cNvSpPr>
          <p:nvPr>
            <p:ph type="sldNum" sz="quarter" idx="12"/>
          </p:nvPr>
        </p:nvSpPr>
        <p:spPr/>
        <p:txBody>
          <a:bodyPr/>
          <a:lstStyle/>
          <a:p>
            <a:fld id="{90EDC104-672A-4227-99C4-0E2CC007FDBA}" type="slidenum">
              <a:rPr lang="en-IN" smtClean="0"/>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ph type="title"/>
          </p:nvPr>
        </p:nvSpPr>
        <p:spPr>
          <a:xfrm>
            <a:off x="838200" y="365125"/>
            <a:ext cx="10515600" cy="975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Narrow" panose="020B0606020202030204"/>
              <a:buNone/>
            </a:pPr>
            <a:r>
              <a:rPr lang="en-US" b="1">
                <a:latin typeface="Arial Narrow" panose="020B0606020202030204"/>
                <a:ea typeface="Arial Narrow" panose="020B0606020202030204"/>
                <a:cs typeface="Arial Narrow" panose="020B0606020202030204"/>
                <a:sym typeface="Arial Narrow" panose="020B0606020202030204"/>
              </a:rPr>
              <a:t>Objectives</a:t>
            </a:r>
            <a:endParaRPr b="1">
              <a:latin typeface="Arial Narrow" panose="020B0606020202030204"/>
              <a:ea typeface="Arial Narrow" panose="020B0606020202030204"/>
              <a:cs typeface="Arial Narrow" panose="020B0606020202030204"/>
              <a:sym typeface="Arial Narrow" panose="020B0606020202030204"/>
            </a:endParaRPr>
          </a:p>
        </p:txBody>
      </p:sp>
      <p:sp>
        <p:nvSpPr>
          <p:cNvPr id="110" name="Google Shape;110;p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Content Placeholder 2"/>
          <p:cNvSpPr>
            <a:spLocks noGrp="1"/>
          </p:cNvSpPr>
          <p:nvPr>
            <p:ph idx="1"/>
          </p:nvPr>
        </p:nvSpPr>
        <p:spPr>
          <a:xfrm>
            <a:off x="623570" y="1485265"/>
            <a:ext cx="11319510" cy="4032885"/>
          </a:xfrm>
        </p:spPr>
        <p:txBody>
          <a:bodyPr>
            <a:noAutofit/>
          </a:bodyPr>
          <a:p>
            <a:pPr algn="l">
              <a:buFont typeface="Wingdings" panose="05000000000000000000" charset="0"/>
              <a:buChar char="ü"/>
            </a:pPr>
            <a:r>
              <a:rPr lang="en-US" altLang="en-US" sz="2000" b="1" u="sng">
                <a:latin typeface="Times New Roman" panose="02020603050405020304" pitchFamily="18" charset="0"/>
                <a:cs typeface="Times New Roman" panose="02020603050405020304" pitchFamily="18" charset="0"/>
              </a:rPr>
              <a:t>Instant Answers</a:t>
            </a:r>
            <a:endParaRPr lang="en-US" altLang="en-US" sz="2000" b="1" u="sng">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Provide quick and accurate responses to carbon trading questions.</a:t>
            </a:r>
            <a:endParaRPr lang="en-US" altLang="en-US" sz="2000">
              <a:latin typeface="Times New Roman" panose="02020603050405020304" pitchFamily="18" charset="0"/>
              <a:cs typeface="Times New Roman" panose="02020603050405020304" pitchFamily="18" charset="0"/>
            </a:endParaRPr>
          </a:p>
          <a:p>
            <a:pPr algn="l">
              <a:buFont typeface="Wingdings" panose="05000000000000000000" charset="0"/>
              <a:buChar char="ü"/>
            </a:pPr>
            <a:r>
              <a:rPr lang="en-US" altLang="en-US" sz="2000" b="1" u="sng">
                <a:latin typeface="Times New Roman" panose="02020603050405020304" pitchFamily="18" charset="0"/>
                <a:cs typeface="Times New Roman" panose="02020603050405020304" pitchFamily="18" charset="0"/>
              </a:rPr>
              <a:t>Market Insights</a:t>
            </a:r>
            <a:endParaRPr lang="en-US" altLang="en-US" sz="2000" b="1" u="sng">
              <a:latin typeface="Times New Roman" panose="02020603050405020304" pitchFamily="18" charset="0"/>
              <a:cs typeface="Times New Roman" panose="02020603050405020304" pitchFamily="18" charset="0"/>
            </a:endParaRPr>
          </a:p>
          <a:p>
            <a:pPr algn="l"/>
            <a:r>
              <a:rPr lang="en-US" altLang="en-US" sz="2000">
                <a:latin typeface="Times New Roman" panose="02020603050405020304" pitchFamily="18" charset="0"/>
                <a:cs typeface="Times New Roman" panose="02020603050405020304" pitchFamily="18" charset="0"/>
              </a:rPr>
              <a:t>Offer real-time trends and analytics using AI.</a:t>
            </a:r>
            <a:endParaRPr lang="en-US" altLang="en-US" sz="2000">
              <a:latin typeface="Times New Roman" panose="02020603050405020304" pitchFamily="18" charset="0"/>
              <a:cs typeface="Times New Roman" panose="02020603050405020304" pitchFamily="18" charset="0"/>
            </a:endParaRPr>
          </a:p>
          <a:p>
            <a:pPr algn="l">
              <a:buFont typeface="Wingdings" panose="05000000000000000000" charset="0"/>
              <a:buChar char="ü"/>
            </a:pPr>
            <a:r>
              <a:rPr lang="en-US" altLang="en-US" sz="2000" b="1" u="sng">
                <a:latin typeface="Times New Roman" panose="02020603050405020304" pitchFamily="18" charset="0"/>
                <a:cs typeface="Times New Roman" panose="02020603050405020304" pitchFamily="18" charset="0"/>
              </a:rPr>
              <a:t>RAG-Based Intelligence</a:t>
            </a:r>
            <a:endParaRPr lang="en-US" altLang="en-US" sz="2000" b="1" u="sng">
              <a:latin typeface="Times New Roman" panose="02020603050405020304" pitchFamily="18" charset="0"/>
              <a:cs typeface="Times New Roman" panose="02020603050405020304" pitchFamily="18" charset="0"/>
            </a:endParaRPr>
          </a:p>
          <a:p>
            <a:pPr algn="l"/>
            <a:r>
              <a:rPr lang="en-US" altLang="en-US" sz="2000">
                <a:latin typeface="Times New Roman" panose="02020603050405020304" pitchFamily="18" charset="0"/>
                <a:cs typeface="Times New Roman" panose="02020603050405020304" pitchFamily="18" charset="0"/>
              </a:rPr>
              <a:t>Combine smart document retrieval with generative AI for reliable information.</a:t>
            </a:r>
            <a:endParaRPr lang="en-US" altLang="en-US" sz="2000">
              <a:latin typeface="Times New Roman" panose="02020603050405020304" pitchFamily="18" charset="0"/>
              <a:cs typeface="Times New Roman" panose="02020603050405020304" pitchFamily="18" charset="0"/>
            </a:endParaRPr>
          </a:p>
          <a:p>
            <a:pPr algn="l">
              <a:buFont typeface="Wingdings" panose="05000000000000000000" charset="0"/>
              <a:buChar char="ü"/>
            </a:pPr>
            <a:r>
              <a:rPr lang="en-US" altLang="en-US" sz="2000" b="1" u="sng">
                <a:latin typeface="Times New Roman" panose="02020603050405020304" pitchFamily="18" charset="0"/>
                <a:cs typeface="Times New Roman" panose="02020603050405020304" pitchFamily="18" charset="0"/>
              </a:rPr>
              <a:t>Informed Decisions</a:t>
            </a:r>
            <a:endParaRPr lang="en-US" altLang="en-US" sz="2000" b="1" u="sng">
              <a:latin typeface="Times New Roman" panose="02020603050405020304" pitchFamily="18" charset="0"/>
              <a:cs typeface="Times New Roman" panose="02020603050405020304" pitchFamily="18" charset="0"/>
            </a:endParaRPr>
          </a:p>
          <a:p>
            <a:pPr algn="l"/>
            <a:r>
              <a:rPr lang="en-US" altLang="en-US" sz="2000">
                <a:latin typeface="Times New Roman" panose="02020603050405020304" pitchFamily="18" charset="0"/>
                <a:cs typeface="Times New Roman" panose="02020603050405020304" pitchFamily="18" charset="0"/>
              </a:rPr>
              <a:t>Support individuals, businesses, and policymakers in making smart choices.</a:t>
            </a:r>
            <a:endParaRPr lang="en-US" altLang="en-US" sz="2000">
              <a:latin typeface="Times New Roman" panose="02020603050405020304" pitchFamily="18" charset="0"/>
              <a:cs typeface="Times New Roman" panose="02020603050405020304" pitchFamily="18" charset="0"/>
            </a:endParaRPr>
          </a:p>
          <a:p>
            <a:pPr algn="l">
              <a:buFont typeface="Wingdings" panose="05000000000000000000" charset="0"/>
              <a:buChar char="ü"/>
            </a:pPr>
            <a:r>
              <a:rPr lang="en-US" altLang="en-US" sz="2000" b="1" u="sng">
                <a:latin typeface="Times New Roman" panose="02020603050405020304" pitchFamily="18" charset="0"/>
                <a:cs typeface="Times New Roman" panose="02020603050405020304" pitchFamily="18" charset="0"/>
              </a:rPr>
              <a:t>Sustainable Participation</a:t>
            </a:r>
            <a:endParaRPr lang="en-US" altLang="en-US" sz="2000" b="1" u="sng">
              <a:latin typeface="Times New Roman" panose="02020603050405020304" pitchFamily="18" charset="0"/>
              <a:cs typeface="Times New Roman" panose="02020603050405020304" pitchFamily="18" charset="0"/>
            </a:endParaRPr>
          </a:p>
          <a:p>
            <a:pPr algn="l"/>
            <a:r>
              <a:rPr lang="en-US" altLang="en-US" sz="2000">
                <a:latin typeface="Times New Roman" panose="02020603050405020304" pitchFamily="18" charset="0"/>
                <a:cs typeface="Times New Roman" panose="02020603050405020304" pitchFamily="18" charset="0"/>
              </a:rPr>
              <a:t>Encourage transparency and responsibility in the carbon trading ecosystem.</a:t>
            </a:r>
            <a:endParaRPr lang="en-US" altLang="en-US" sz="2000">
              <a:latin typeface="Times New Roman" panose="02020603050405020304" pitchFamily="18" charset="0"/>
              <a:cs typeface="Times New Roman" panose="02020603050405020304" pitchFamily="18" charset="0"/>
            </a:endParaRPr>
          </a:p>
          <a:p>
            <a:pPr marL="0" indent="0" algn="l">
              <a:buNone/>
            </a:pPr>
            <a:endParaRPr lang="en-US" altLang="en-US" sz="20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p>
            <a:r>
              <a:rPr lang="en-IN" smtClean="0"/>
              <a:t>CS7610  CAPSTONE PROJECT  , PGP, ICER, VIT Bangalore</a:t>
            </a: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Narrow" panose="020B0606020202030204"/>
              <a:buNone/>
            </a:pPr>
            <a:r>
              <a:rPr lang="en-US" b="1">
                <a:latin typeface="Arial Narrow" panose="020B0606020202030204"/>
                <a:ea typeface="Arial Narrow" panose="020B0606020202030204"/>
                <a:cs typeface="Arial Narrow" panose="020B0606020202030204"/>
                <a:sym typeface="Arial Narrow" panose="020B0606020202030204"/>
              </a:rPr>
              <a:t>Review of Related Literature</a:t>
            </a:r>
            <a:endParaRPr b="1">
              <a:latin typeface="Arial Narrow" panose="020B0606020202030204"/>
              <a:ea typeface="Arial Narrow" panose="020B0606020202030204"/>
              <a:cs typeface="Arial Narrow" panose="020B0606020202030204"/>
              <a:sym typeface="Arial Narrow" panose="020B0606020202030204"/>
            </a:endParaRPr>
          </a:p>
        </p:txBody>
      </p:sp>
      <p:sp>
        <p:nvSpPr>
          <p:cNvPr id="116" name="Google Shape;116;p4"/>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20000"/>
          </a:bodyPr>
          <a:lstStyle/>
          <a:p>
            <a:pPr marL="0" lvl="0" indent="0" algn="ctr" rtl="0">
              <a:lnSpc>
                <a:spcPct val="90000"/>
              </a:lnSpc>
              <a:spcBef>
                <a:spcPts val="0"/>
              </a:spcBef>
              <a:spcAft>
                <a:spcPts val="0"/>
              </a:spcAft>
              <a:buClr>
                <a:srgbClr val="FF0000"/>
              </a:buClr>
              <a:buSzPts val="2800"/>
              <a:buNone/>
            </a:pPr>
            <a:r>
              <a:rPr lang="en-US">
                <a:solidFill>
                  <a:schemeClr val="tx1"/>
                </a:solidFill>
              </a:rPr>
              <a:t>Base Paper</a:t>
            </a:r>
            <a:endParaRPr lang="en-US">
              <a:solidFill>
                <a:schemeClr val="tx1"/>
              </a:solidFill>
            </a:endParaRPr>
          </a:p>
          <a:p>
            <a:pPr marL="0" lvl="0" indent="0" algn="ctr" rtl="0">
              <a:lnSpc>
                <a:spcPct val="90000"/>
              </a:lnSpc>
              <a:spcBef>
                <a:spcPts val="0"/>
              </a:spcBef>
              <a:spcAft>
                <a:spcPts val="0"/>
              </a:spcAft>
              <a:buClr>
                <a:srgbClr val="FF0000"/>
              </a:buClr>
              <a:buSzPts val="2800"/>
              <a:buNone/>
            </a:pPr>
            <a:endParaRPr lang="en-US" altLang="en-US" sz="1555" i="1" u="sng"/>
          </a:p>
          <a:p>
            <a:pPr marL="0" lvl="0" indent="0" algn="ctr" rtl="0">
              <a:lnSpc>
                <a:spcPct val="90000"/>
              </a:lnSpc>
              <a:spcBef>
                <a:spcPts val="0"/>
              </a:spcBef>
              <a:spcAft>
                <a:spcPts val="0"/>
              </a:spcAft>
              <a:buClr>
                <a:srgbClr val="FF0000"/>
              </a:buClr>
              <a:buSzPts val="2800"/>
              <a:buNone/>
            </a:pPr>
            <a:endParaRPr lang="en-US" altLang="en-US" sz="1555" i="1" u="sng"/>
          </a:p>
          <a:p>
            <a:pPr marL="0" lvl="0" indent="0" algn="ctr" rtl="0">
              <a:lnSpc>
                <a:spcPct val="90000"/>
              </a:lnSpc>
              <a:spcBef>
                <a:spcPts val="0"/>
              </a:spcBef>
              <a:spcAft>
                <a:spcPts val="0"/>
              </a:spcAft>
              <a:buClr>
                <a:srgbClr val="FF0000"/>
              </a:buClr>
              <a:buSzPts val="2800"/>
              <a:buNone/>
            </a:pPr>
            <a:endParaRPr lang="en-US" altLang="en-US" sz="1555" i="1" u="sng"/>
          </a:p>
          <a:p>
            <a:pPr marL="0" lvl="0" indent="0" algn="ctr" rtl="0">
              <a:lnSpc>
                <a:spcPct val="90000"/>
              </a:lnSpc>
              <a:spcBef>
                <a:spcPts val="0"/>
              </a:spcBef>
              <a:spcAft>
                <a:spcPts val="0"/>
              </a:spcAft>
              <a:buClr>
                <a:srgbClr val="FF0000"/>
              </a:buClr>
              <a:buSzPts val="2800"/>
              <a:buNone/>
            </a:pPr>
            <a:endParaRPr lang="en-US" altLang="en-US"/>
          </a:p>
          <a:p>
            <a:pPr marL="0" lvl="0" indent="0" algn="ctr" rtl="0">
              <a:lnSpc>
                <a:spcPct val="90000"/>
              </a:lnSpc>
              <a:spcBef>
                <a:spcPts val="0"/>
              </a:spcBef>
              <a:spcAft>
                <a:spcPts val="0"/>
              </a:spcAft>
              <a:buClr>
                <a:srgbClr val="FF0000"/>
              </a:buClr>
              <a:buSzPts val="2800"/>
              <a:buNone/>
            </a:pPr>
            <a:r>
              <a:rPr lang="en-US" altLang="en-US" dirty="0" smtClean="0">
                <a:latin typeface="Arial Narrow" panose="020B0606020202030204" charset="0"/>
                <a:sym typeface="+mn-ea"/>
              </a:rPr>
              <a:t>CarbonChat: Large Language Model-Based Corporate Carbon Emission Analysis and Climate Knowledge Q&amp;A System</a:t>
            </a:r>
            <a:endParaRPr lang="en-US" altLang="zh-CN">
              <a:latin typeface="Times New Roman" panose="02020603050405020304"/>
              <a:ea typeface="Times New Roman" panose="02020603050405020304"/>
              <a:hlinkClick r:id="rId1"/>
            </a:endParaRPr>
          </a:p>
          <a:p>
            <a:pPr marL="0" lvl="0" indent="0" algn="l" rtl="0">
              <a:lnSpc>
                <a:spcPct val="90000"/>
              </a:lnSpc>
              <a:spcBef>
                <a:spcPts val="0"/>
              </a:spcBef>
              <a:spcAft>
                <a:spcPts val="0"/>
              </a:spcAft>
              <a:buClr>
                <a:srgbClr val="FF0000"/>
              </a:buClr>
              <a:buSzPts val="2800"/>
              <a:buNone/>
            </a:pPr>
            <a:endParaRPr lang="en-US" altLang="en-US"/>
          </a:p>
          <a:p>
            <a:pPr marL="0" lvl="0" indent="0" algn="l" rtl="0">
              <a:lnSpc>
                <a:spcPct val="90000"/>
              </a:lnSpc>
              <a:spcBef>
                <a:spcPts val="0"/>
              </a:spcBef>
              <a:spcAft>
                <a:spcPts val="0"/>
              </a:spcAft>
              <a:buClr>
                <a:srgbClr val="FF0000"/>
              </a:buClr>
              <a:buSzPts val="2800"/>
              <a:buNone/>
            </a:pPr>
            <a:endParaRPr>
              <a:solidFill>
                <a:srgbClr val="FF0000"/>
              </a:solidFill>
            </a:endParaRPr>
          </a:p>
          <a:p>
            <a:pPr marL="0" lvl="0" indent="0" algn="ctr" rtl="0">
              <a:lnSpc>
                <a:spcPct val="90000"/>
              </a:lnSpc>
              <a:spcBef>
                <a:spcPts val="0"/>
              </a:spcBef>
              <a:spcAft>
                <a:spcPts val="0"/>
              </a:spcAft>
              <a:buClr>
                <a:srgbClr val="FF0000"/>
              </a:buClr>
              <a:buSzPts val="2800"/>
              <a:buNone/>
            </a:pPr>
            <a:r>
              <a:rPr lang="en-US" altLang="en-US" sz="1600" dirty="0" smtClean="0">
                <a:latin typeface="Arial Narrow" panose="020B0606020202030204" charset="0"/>
                <a:sym typeface="+mn-ea"/>
              </a:rPr>
              <a:t>Cao, Z., Han, M., Wang, J., &amp; Jia, M. (2025). CarbonChat: Large Language Model-Based Corporate Carbon Emission Analysis and Climate Knowledge Q&amp;A System. https://doi.org/10.48550/arxiv.2501.02031</a:t>
            </a:r>
            <a:endParaRPr lang="en-US" altLang="en-US" sz="1600" dirty="0" smtClean="0">
              <a:latin typeface="Arial Narrow" panose="020B0606020202030204" charset="0"/>
            </a:endParaRPr>
          </a:p>
          <a:p>
            <a:pPr marL="0" lvl="0" indent="0" algn="l" rtl="0">
              <a:lnSpc>
                <a:spcPct val="90000"/>
              </a:lnSpc>
              <a:spcBef>
                <a:spcPts val="0"/>
              </a:spcBef>
              <a:spcAft>
                <a:spcPts val="0"/>
              </a:spcAft>
              <a:buClr>
                <a:srgbClr val="FF0000"/>
              </a:buClr>
              <a:buSzPts val="2800"/>
              <a:buNone/>
            </a:pPr>
            <a:endParaRPr sz="1600">
              <a:solidFill>
                <a:srgbClr val="FF0000"/>
              </a:solidFill>
            </a:endParaRPr>
          </a:p>
        </p:txBody>
      </p:sp>
      <p:sp>
        <p:nvSpPr>
          <p:cNvPr id="118" name="Google Shape;118;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 name="Footer Placeholder 3"/>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4"/>
          <p:cNvSpPr txBox="1"/>
          <p:nvPr>
            <p:ph type="title"/>
          </p:nvPr>
        </p:nvSpPr>
        <p:spPr>
          <a:xfrm>
            <a:off x="378460" y="116840"/>
            <a:ext cx="11391900" cy="57721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Arial Narrow" panose="020B0606020202030204"/>
              <a:buNone/>
            </a:pPr>
            <a:r>
              <a:rPr lang="en-US" sz="2220" b="1">
                <a:latin typeface="Arial Narrow" panose="020B0606020202030204"/>
                <a:ea typeface="Arial Narrow" panose="020B0606020202030204"/>
                <a:cs typeface="Arial Narrow" panose="020B0606020202030204"/>
                <a:sym typeface="Arial Narrow" panose="020B0606020202030204"/>
              </a:rPr>
              <a:t>Review of Related Literature</a:t>
            </a:r>
            <a:br>
              <a:rPr lang="en-US" sz="2220" b="1">
                <a:latin typeface="Arial Narrow" panose="020B0606020202030204"/>
                <a:ea typeface="Arial Narrow" panose="020B0606020202030204"/>
                <a:cs typeface="Arial Narrow" panose="020B0606020202030204"/>
                <a:sym typeface="Arial Narrow" panose="020B0606020202030204"/>
              </a:rPr>
            </a:br>
            <a:r>
              <a:rPr lang="en-IN" altLang="en-US" sz="2220" b="1">
                <a:latin typeface="Arial Narrow" panose="020B0606020202030204"/>
                <a:ea typeface="Arial Narrow" panose="020B0606020202030204"/>
                <a:cs typeface="Arial Narrow" panose="020B0606020202030204"/>
                <a:sym typeface="Arial Narrow" panose="020B0606020202030204"/>
              </a:rPr>
              <a:t>Comparison of base paper with my work</a:t>
            </a:r>
            <a:endParaRPr lang="en-IN" altLang="en-US" sz="2220" b="1">
              <a:solidFill>
                <a:srgbClr val="FF0000"/>
              </a:solidFill>
              <a:latin typeface="Arial Narrow" panose="020B0606020202030204"/>
              <a:ea typeface="Arial Narrow" panose="020B0606020202030204"/>
              <a:cs typeface="Arial Narrow" panose="020B0606020202030204"/>
              <a:sym typeface="Arial Narrow" panose="020B0606020202030204"/>
            </a:endParaRPr>
          </a:p>
        </p:txBody>
      </p:sp>
      <p:sp>
        <p:nvSpPr>
          <p:cNvPr id="118" name="Google Shape;118;p4"/>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4" name="Table 3"/>
          <p:cNvGraphicFramePr/>
          <p:nvPr>
            <p:custDataLst>
              <p:tags r:id="rId1"/>
            </p:custDataLst>
          </p:nvPr>
        </p:nvGraphicFramePr>
        <p:xfrm>
          <a:off x="254000" y="1085850"/>
          <a:ext cx="11663680" cy="5122545"/>
        </p:xfrm>
        <a:graphic>
          <a:graphicData uri="http://schemas.openxmlformats.org/drawingml/2006/table">
            <a:tbl>
              <a:tblPr/>
              <a:tblGrid>
                <a:gridCol w="1457960"/>
                <a:gridCol w="1457960"/>
                <a:gridCol w="1457960"/>
                <a:gridCol w="1457960"/>
                <a:gridCol w="1457960"/>
                <a:gridCol w="1457960"/>
                <a:gridCol w="1457960"/>
                <a:gridCol w="1457960"/>
              </a:tblGrid>
              <a:tr h="1707515">
                <a:tc>
                  <a:txBody>
                    <a:bodyPr/>
                    <a:p>
                      <a:pPr algn="ctr"/>
                      <a:r>
                        <a:rPr lang="en-US" altLang="zh-CN" sz="1400" b="1">
                          <a:latin typeface="Times New Roman" panose="02020603050405020304" pitchFamily="18" charset="0"/>
                          <a:cs typeface="Times New Roman" panose="02020603050405020304" pitchFamily="18" charset="0"/>
                        </a:rPr>
                        <a:t>Title of the Paper</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Authors</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Journal Name/Conference Title &amp; Publisher</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Year of Publication</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Methodology Used</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Outcome</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Limitations of the Research</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Points Taken into Consideration for Methodology</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07515">
                <a:tc>
                  <a:txBody>
                    <a:bodyPr/>
                    <a:p>
                      <a:pPr algn="ctr"/>
                      <a:r>
                        <a:rPr lang="en-US" altLang="zh-CN" sz="1400" b="1">
                          <a:latin typeface="Times New Roman" panose="02020603050405020304" pitchFamily="18" charset="0"/>
                          <a:cs typeface="Times New Roman" panose="02020603050405020304" pitchFamily="18" charset="0"/>
                        </a:rPr>
                        <a:t>CarbonChat: Large Language Model-Based Corporate Carbon Emission Analysis and Climate Knowledge Q&amp;A System</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Cao, Z., Han, M., Wang, J., &amp; Jia, M.</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arXiv (Preprint)</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2025</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Retrieval-Augmented Generation (RAG) with LLMs using carbon datasets, embeddings, and prompt engineering.</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Developed a chatbot system that answers corporate carbon emission questions with a knowledge base.</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Dataset limited to corporate reports, not real-time data; complex queries require manual curation.</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Importance of document chunking, embedding models, and fine-tuning for climate-specific context.</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707515">
                <a:tc>
                  <a:txBody>
                    <a:bodyPr/>
                    <a:p>
                      <a:pPr algn="ctr"/>
                      <a:r>
                        <a:rPr lang="en-US" altLang="zh-CN" sz="1400" b="1">
                          <a:latin typeface="Times New Roman" panose="02020603050405020304" pitchFamily="18" charset="0"/>
                          <a:cs typeface="Times New Roman" panose="02020603050405020304" pitchFamily="18" charset="0"/>
                        </a:rPr>
                        <a:t>CoBot – The Carbon Trade Ally</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b="1">
                          <a:latin typeface="Times New Roman" panose="02020603050405020304" pitchFamily="18" charset="0"/>
                          <a:cs typeface="Times New Roman" panose="02020603050405020304" pitchFamily="18" charset="0"/>
                        </a:rPr>
                        <a:t>Dharshini M</a:t>
                      </a:r>
                      <a:endParaRPr lang="en-US" altLang="zh-CN" sz="1400" b="1">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Academic Project</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2025</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Interactive RAG-based LLM system using FAISS, Google Generative AI embeddings, and multi-PDF vector retrieval.</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Real-time chatbot offering answers to carbon trading queries, market trends, and decision support.</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Real-time accuracy depends on uploaded documents; limited to scope of documents provided.</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lang="en-US" altLang="zh-CN" sz="1400">
                          <a:latin typeface="Times New Roman" panose="02020603050405020304" pitchFamily="18" charset="0"/>
                          <a:cs typeface="Times New Roman" panose="02020603050405020304" pitchFamily="18" charset="0"/>
                        </a:rPr>
                        <a:t>Focused on fast PDF parsing, embedding quality, relevance-based retrieval, and Gemini-pro generation.</a:t>
                      </a:r>
                      <a:endParaRPr lang="en-US" altLang="zh-CN" sz="1400">
                        <a:latin typeface="Times New Roman" panose="02020603050405020304" pitchFamily="18" charset="0"/>
                        <a:cs typeface="Times New Roman" panose="02020603050405020304" pitchFamily="18"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
        <p:nvSpPr>
          <p:cNvPr id="2" name="Footer Placeholder 1"/>
          <p:cNvSpPr>
            <a:spLocks noGrp="1"/>
          </p:cNvSpPr>
          <p:nvPr>
            <p:ph type="ftr" sz="quarter" idx="11"/>
          </p:nvPr>
        </p:nvSpPr>
        <p:spPr/>
        <p:txBody>
          <a:bodyPr/>
          <a:lstStyle/>
          <a:p>
            <a:r>
              <a:rPr lang="en-IN" smtClean="0"/>
              <a:t>CS7610  CAPSTONE PROJECT  , PGP, ICER, VIT Bangalore</a:t>
            </a:r>
            <a:endParaRPr lang="en-IN"/>
          </a:p>
        </p:txBody>
      </p:sp>
    </p:spTree>
  </p:cSld>
  <p:clrMapOvr>
    <a:masterClrMapping/>
  </p:clrMapOvr>
</p:sld>
</file>

<file path=ppt/tags/tag1.xml><?xml version="1.0" encoding="utf-8"?>
<p:tagLst xmlns:p="http://schemas.openxmlformats.org/presentationml/2006/main">
  <p:tag name="TABLE_ENDDRAG_ORIGIN_RECT" val="918*403"/>
  <p:tag name="TABLE_ENDDRAG_RECT" val="20*85*918*403"/>
</p:tagLst>
</file>

<file path=ppt/tags/tag2.xml><?xml version="1.0" encoding="utf-8"?>
<p:tagLst xmlns:p="http://schemas.openxmlformats.org/presentationml/2006/main">
  <p:tag name="TABLE_ENDDRAG_ORIGIN_RECT" val="889*336"/>
  <p:tag name="TABLE_ENDDRAG_RECT" val="38*110*889*336"/>
</p:tagLst>
</file>

<file path=ppt/tags/tag3.xml><?xml version="1.0" encoding="utf-8"?>
<p:tagLst xmlns:p="http://schemas.openxmlformats.org/presentationml/2006/main">
  <p:tag name="TABLE_ENDDRAG_ORIGIN_RECT" val="878*424"/>
  <p:tag name="TABLE_ENDDRAG_RECT" val="44*66*878*424"/>
</p:tagLst>
</file>

<file path=ppt/tags/tag4.xml><?xml version="1.0" encoding="utf-8"?>
<p:tagLst xmlns:p="http://schemas.openxmlformats.org/presentationml/2006/main">
  <p:tag name="TABLE_ENDDRAG_ORIGIN_RECT" val="301*180"/>
  <p:tag name="TABLE_ENDDRAG_RECT" val="45*176*301*180"/>
</p:tagLst>
</file>

<file path=ppt/tags/tag5.xml><?xml version="1.0" encoding="utf-8"?>
<p:tagLst xmlns:p="http://schemas.openxmlformats.org/presentationml/2006/main">
  <p:tag name="TABLE_ENDDRAG_ORIGIN_RECT" val="387*172"/>
  <p:tag name="TABLE_ENDDRAG_RECT" val="532*164*387*17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19624</Words>
  <Application>WPS Presentation</Application>
  <PresentationFormat>Widescreen</PresentationFormat>
  <Paragraphs>621</Paragraphs>
  <Slides>31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31</vt:i4>
      </vt:variant>
    </vt:vector>
  </HeadingPairs>
  <TitlesOfParts>
    <vt:vector size="47" baseType="lpstr">
      <vt:lpstr>Arial</vt:lpstr>
      <vt:lpstr>SimSun</vt:lpstr>
      <vt:lpstr>Wingdings</vt:lpstr>
      <vt:lpstr>Arial Narrow</vt:lpstr>
      <vt:lpstr>Times New Roman</vt:lpstr>
      <vt:lpstr>Arial</vt:lpstr>
      <vt:lpstr>quote-cjk-patch</vt:lpstr>
      <vt:lpstr>Segoe Print</vt:lpstr>
      <vt:lpstr>Wingdings</vt:lpstr>
      <vt:lpstr>Arial Narrow</vt:lpstr>
      <vt:lpstr>Times New Roman</vt:lpstr>
      <vt:lpstr>Calibri</vt:lpstr>
      <vt:lpstr>Microsoft YaHei</vt:lpstr>
      <vt:lpstr>Arial Unicode MS</vt:lpstr>
      <vt:lpstr>Calibri Light</vt:lpstr>
      <vt:lpstr>Office Theme</vt:lpstr>
      <vt:lpstr>CoBot - The Carbon Trade Ally Domain: AI  </vt:lpstr>
      <vt:lpstr>Abstract</vt:lpstr>
      <vt:lpstr>What are Carbon Credits?</vt:lpstr>
      <vt:lpstr>RAG - Basic Working Explained</vt:lpstr>
      <vt:lpstr>Need of Study</vt:lpstr>
      <vt:lpstr>Problem Statement</vt:lpstr>
      <vt:lpstr>Objectives</vt:lpstr>
      <vt:lpstr>Review of Related Literature</vt:lpstr>
      <vt:lpstr>Review of Related Literature Comparison of base paper with my work</vt:lpstr>
      <vt:lpstr>PowerPoint 演示文稿</vt:lpstr>
      <vt:lpstr>PowerPoint 演示文稿</vt:lpstr>
      <vt:lpstr>Dataset</vt:lpstr>
      <vt:lpstr>Screenshot of the dataset</vt:lpstr>
      <vt:lpstr>Proposed Methodology - Architecture Diagram</vt:lpstr>
      <vt:lpstr>Proposed Methodology - Working Flow</vt:lpstr>
      <vt:lpstr>Proposed Methodology</vt:lpstr>
      <vt:lpstr>Proposed Methodology</vt:lpstr>
      <vt:lpstr>Libraries used:</vt:lpstr>
      <vt:lpstr>         Program done and explanation:</vt:lpstr>
      <vt:lpstr>Program done and explanation:</vt:lpstr>
      <vt:lpstr>         Program done:</vt:lpstr>
      <vt:lpstr>Data Preprocessing - Program explanation</vt:lpstr>
      <vt:lpstr>         Program done and explanation:</vt:lpstr>
      <vt:lpstr>         Program done:</vt:lpstr>
      <vt:lpstr>         Results and Discussion:</vt:lpstr>
      <vt:lpstr>         Performance analysis:</vt:lpstr>
      <vt:lpstr>Conclusion</vt:lpstr>
      <vt:lpstr>PowerPoint 演示文稿</vt:lpstr>
      <vt:lpstr>PowerPoint 演示文稿</vt:lpstr>
      <vt:lpstr>Future Enhancements: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CoBot - The Carbon Trade Ally Domain: AI  </dc:title>
  <dc:creator/>
  <cp:lastModifiedBy>Dharshini M</cp:lastModifiedBy>
  <cp:revision>27</cp:revision>
  <dcterms:created xsi:type="dcterms:W3CDTF">2025-06-06T11:21:00Z</dcterms:created>
  <dcterms:modified xsi:type="dcterms:W3CDTF">2025-06-20T10:25:29Z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B054BD178F4D4AF68F172360B7FCD459_13</vt:lpwstr>
  </property>
  <property fmtid="{D5CDD505-2E9C-101B-9397-08002B2CF9AE}" pid="3" name="KSOProductBuildVer">
    <vt:lpwstr>1033-12.2.0.21546</vt:lpwstr>
  </property>
</Properties>
</file>